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Libre Baskerville" charset="1" panose="02000000000000000000"/>
      <p:regular r:id="rId34"/>
    </p:embeddedFont>
    <p:embeddedFont>
      <p:font typeface="Open Sans Bold" charset="1" panose="00000000000000000000"/>
      <p:regular r:id="rId35"/>
    </p:embeddedFont>
    <p:embeddedFont>
      <p:font typeface="Open Sans" charset="1" panose="00000000000000000000"/>
      <p:regular r:id="rId37"/>
    </p:embeddedFont>
    <p:embeddedFont>
      <p:font typeface="Open Sans Italics" charset="1" panose="00000000000000000000"/>
      <p:regular r:id="rId41"/>
    </p:embeddedFont>
    <p:embeddedFont>
      <p:font typeface="Open Sans Bold Italics" charset="1" panose="00000000000000000000"/>
      <p:regular r:id="rId45"/>
    </p:embeddedFont>
    <p:embeddedFont>
      <p:font typeface="Libre Baskerville Italics" charset="1" panose="02000000000000000000"/>
      <p:regular r:id="rId52"/>
    </p:embeddedFont>
    <p:embeddedFont>
      <p:font typeface="Consolas" charset="1" panose="020B0609020204030204"/>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fonts/font34.fntdata" Type="http://schemas.openxmlformats.org/officeDocument/2006/relationships/font"/><Relationship Id="rId35" Target="fonts/font35.fntdata" Type="http://schemas.openxmlformats.org/officeDocument/2006/relationships/font"/><Relationship Id="rId36" Target="notesSlides/notesSlide2.xml" Type="http://schemas.openxmlformats.org/officeDocument/2006/relationships/notesSlide"/><Relationship Id="rId37" Target="fonts/font37.fntdata" Type="http://schemas.openxmlformats.org/officeDocument/2006/relationships/font"/><Relationship Id="rId38" Target="notesSlides/notesSlide3.xml" Type="http://schemas.openxmlformats.org/officeDocument/2006/relationships/notesSlide"/><Relationship Id="rId39" Target="notesSlides/notesSlide4.xml" Type="http://schemas.openxmlformats.org/officeDocument/2006/relationships/notesSlide"/><Relationship Id="rId4" Target="theme/theme1.xml" Type="http://schemas.openxmlformats.org/officeDocument/2006/relationships/theme"/><Relationship Id="rId40" Target="notesSlides/notesSlide5.xml" Type="http://schemas.openxmlformats.org/officeDocument/2006/relationships/notesSlide"/><Relationship Id="rId41" Target="fonts/font41.fntdata" Type="http://schemas.openxmlformats.org/officeDocument/2006/relationships/font"/><Relationship Id="rId42" Target="notesSlides/notesSlide6.xml" Type="http://schemas.openxmlformats.org/officeDocument/2006/relationships/notesSlide"/><Relationship Id="rId43" Target="notesSlides/notesSlide7.xml" Type="http://schemas.openxmlformats.org/officeDocument/2006/relationships/notesSlide"/><Relationship Id="rId44" Target="notesSlides/notesSlide8.xml" Type="http://schemas.openxmlformats.org/officeDocument/2006/relationships/notesSlide"/><Relationship Id="rId45" Target="fonts/font45.fntdata" Type="http://schemas.openxmlformats.org/officeDocument/2006/relationships/font"/><Relationship Id="rId46" Target="notesSlides/notesSlide9.xml" Type="http://schemas.openxmlformats.org/officeDocument/2006/relationships/notesSlide"/><Relationship Id="rId47" Target="notesSlides/notesSlide10.xml" Type="http://schemas.openxmlformats.org/officeDocument/2006/relationships/notesSlide"/><Relationship Id="rId48" Target="notesSlides/notesSlide11.xml" Type="http://schemas.openxmlformats.org/officeDocument/2006/relationships/notesSlide"/><Relationship Id="rId49" Target="notesSlides/notesSlide12.xml" Type="http://schemas.openxmlformats.org/officeDocument/2006/relationships/notesSlide"/><Relationship Id="rId5" Target="tableStyles.xml" Type="http://schemas.openxmlformats.org/officeDocument/2006/relationships/tableStyles"/><Relationship Id="rId50" Target="notesSlides/notesSlide13.xml" Type="http://schemas.openxmlformats.org/officeDocument/2006/relationships/notesSlide"/><Relationship Id="rId51" Target="notesSlides/notesSlide14.xml" Type="http://schemas.openxmlformats.org/officeDocument/2006/relationships/notesSlide"/><Relationship Id="rId52" Target="fonts/font52.fntdata" Type="http://schemas.openxmlformats.org/officeDocument/2006/relationships/font"/><Relationship Id="rId53" Target="notesSlides/notesSlide15.xml" Type="http://schemas.openxmlformats.org/officeDocument/2006/relationships/notesSlide"/><Relationship Id="rId54" Target="notesSlides/notesSlide16.xml" Type="http://schemas.openxmlformats.org/officeDocument/2006/relationships/notesSlide"/><Relationship Id="rId55" Target="notesSlides/notesSlide17.xml" Type="http://schemas.openxmlformats.org/officeDocument/2006/relationships/notesSlide"/><Relationship Id="rId56" Target="notesSlides/notesSlide18.xml" Type="http://schemas.openxmlformats.org/officeDocument/2006/relationships/notesSlide"/><Relationship Id="rId57" Target="notesSlides/notesSlide19.xml" Type="http://schemas.openxmlformats.org/officeDocument/2006/relationships/notesSlide"/><Relationship Id="rId58" Target="notesSlides/notesSlide20.xml" Type="http://schemas.openxmlformats.org/officeDocument/2006/relationships/notesSlide"/><Relationship Id="rId59" Target="fonts/font59.fntdata" Type="http://schemas.openxmlformats.org/officeDocument/2006/relationships/font"/><Relationship Id="rId6" Target="slides/slide1.xml" Type="http://schemas.openxmlformats.org/officeDocument/2006/relationships/slide"/><Relationship Id="rId60" Target="notesSlides/notesSlide21.xml" Type="http://schemas.openxmlformats.org/officeDocument/2006/relationships/notesSlide"/><Relationship Id="rId61" Target="notesSlides/notesSlide22.xml" Type="http://schemas.openxmlformats.org/officeDocument/2006/relationships/notesSlide"/><Relationship Id="rId62" Target="notesSlides/notesSlide23.xml" Type="http://schemas.openxmlformats.org/officeDocument/2006/relationships/notesSlide"/><Relationship Id="rId63" Target="notesSlides/notesSlide24.xml" Type="http://schemas.openxmlformats.org/officeDocument/2006/relationships/notesSlide"/><Relationship Id="rId64" Target="notesSlides/notesSlide25.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8.png" Type="http://schemas.openxmlformats.org/officeDocument/2006/relationships/image"/><Relationship Id="rId4"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4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2" Target="../notesSlides/notesSlide19.xml" Type="http://schemas.openxmlformats.org/officeDocument/2006/relationships/notesSlid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0.pn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11" Target="../media/image62.png" Type="http://schemas.openxmlformats.org/officeDocument/2006/relationships/image"/><Relationship Id="rId12" Target="../media/image63.svg" Type="http://schemas.openxmlformats.org/officeDocument/2006/relationships/image"/><Relationship Id="rId13" Target="../media/image64.png" Type="http://schemas.openxmlformats.org/officeDocument/2006/relationships/image"/><Relationship Id="rId2" Target="../notesSlides/notesSlide20.xml" Type="http://schemas.openxmlformats.org/officeDocument/2006/relationships/notesSlid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65.png" Type="http://schemas.openxmlformats.org/officeDocument/2006/relationships/image"/><Relationship Id="rId4" Target="../media/image6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svg" Type="http://schemas.openxmlformats.org/officeDocument/2006/relationships/image"/><Relationship Id="rId11" Target="../media/image75.png" Type="http://schemas.openxmlformats.org/officeDocument/2006/relationships/image"/><Relationship Id="rId12" Target="../media/image76.svg" Type="http://schemas.openxmlformats.org/officeDocument/2006/relationships/image"/><Relationship Id="rId2" Target="../notesSlides/notesSlide22.xml" Type="http://schemas.openxmlformats.org/officeDocument/2006/relationships/notesSlide"/><Relationship Id="rId3" Target="../media/image67.pn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7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77.png" Type="http://schemas.openxmlformats.org/officeDocument/2006/relationships/image"/><Relationship Id="rId4"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https://gamma.app/?utm_source=made-with-gamma" TargetMode="External" Type="http://schemas.openxmlformats.org/officeDocument/2006/relationships/hyperlink"/><Relationship Id="rId4" Target="../media/image78.png" Type="http://schemas.openxmlformats.org/officeDocument/2006/relationships/image"/><Relationship Id="rId5" Target="../media/image79.pn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2463310" y="1558705"/>
            <a:ext cx="13361379" cy="2435225"/>
          </a:xfrm>
          <a:prstGeom prst="rect">
            <a:avLst/>
          </a:prstGeom>
        </p:spPr>
        <p:txBody>
          <a:bodyPr anchor="t" rtlCol="false" tIns="0" lIns="0" bIns="0" rIns="0">
            <a:spAutoFit/>
          </a:bodyPr>
          <a:lstStyle/>
          <a:p>
            <a:pPr algn="l">
              <a:lnSpc>
                <a:spcPts val="9625"/>
              </a:lnSpc>
            </a:pPr>
            <a:r>
              <a:rPr lang="en-US" sz="7687">
                <a:solidFill>
                  <a:srgbClr val="403CCF"/>
                </a:solidFill>
                <a:latin typeface="Libre Baskerville"/>
                <a:ea typeface="Libre Baskerville"/>
                <a:cs typeface="Libre Baskerville"/>
                <a:sym typeface="Libre Baskerville"/>
              </a:rPr>
              <a:t>HỆ THỐNG NHẬN DIỆN CHỮ SỐ VÀ HÌNH HỌC </a:t>
            </a:r>
          </a:p>
        </p:txBody>
      </p:sp>
      <p:sp>
        <p:nvSpPr>
          <p:cNvPr name="TextBox 7" id="7"/>
          <p:cNvSpPr txBox="true"/>
          <p:nvPr/>
        </p:nvSpPr>
        <p:spPr>
          <a:xfrm rot="0">
            <a:off x="1984474" y="4877371"/>
            <a:ext cx="16303526" cy="727304"/>
          </a:xfrm>
          <a:prstGeom prst="rect">
            <a:avLst/>
          </a:prstGeom>
        </p:spPr>
        <p:txBody>
          <a:bodyPr anchor="t" rtlCol="false" tIns="0" lIns="0" bIns="0" rIns="0">
            <a:spAutoFit/>
          </a:bodyPr>
          <a:lstStyle/>
          <a:p>
            <a:pPr algn="l">
              <a:lnSpc>
                <a:spcPts val="6168"/>
              </a:lnSpc>
            </a:pPr>
            <a:r>
              <a:rPr lang="en-US" b="true" sz="3787">
                <a:solidFill>
                  <a:srgbClr val="000000"/>
                </a:solidFill>
                <a:latin typeface="Open Sans Bold"/>
                <a:ea typeface="Open Sans Bold"/>
                <a:cs typeface="Open Sans Bold"/>
                <a:sym typeface="Open Sans Bold"/>
              </a:rPr>
              <a:t>Đồ án: Xây dựng mô hình CNN nhận dạng chữ số viết tay (MNIST)</a:t>
            </a:r>
          </a:p>
        </p:txBody>
      </p:sp>
      <p:sp>
        <p:nvSpPr>
          <p:cNvPr name="TextBox 8" id="8"/>
          <p:cNvSpPr txBox="true"/>
          <p:nvPr/>
        </p:nvSpPr>
        <p:spPr>
          <a:xfrm rot="0">
            <a:off x="5765151" y="5890702"/>
            <a:ext cx="5460901" cy="557214"/>
          </a:xfrm>
          <a:prstGeom prst="rect">
            <a:avLst/>
          </a:prstGeom>
        </p:spPr>
        <p:txBody>
          <a:bodyPr anchor="t" rtlCol="false" tIns="0" lIns="0" bIns="0" rIns="0">
            <a:spAutoFit/>
          </a:bodyPr>
          <a:lstStyle/>
          <a:p>
            <a:pPr algn="ctr">
              <a:lnSpc>
                <a:spcPts val="4702"/>
              </a:lnSpc>
              <a:spcBef>
                <a:spcPct val="0"/>
              </a:spcBef>
            </a:pPr>
            <a:r>
              <a:rPr lang="en-US" b="true" sz="2887">
                <a:solidFill>
                  <a:srgbClr val="000000"/>
                </a:solidFill>
                <a:latin typeface="Open Sans Bold"/>
                <a:ea typeface="Open Sans Bold"/>
                <a:cs typeface="Open Sans Bold"/>
                <a:sym typeface="Open Sans Bold"/>
              </a:rPr>
              <a:t>Đinh Công Thịnh-B22DCCN830</a:t>
            </a:r>
          </a:p>
        </p:txBody>
      </p:sp>
      <p:sp>
        <p:nvSpPr>
          <p:cNvPr name="TextBox 9" id="9"/>
          <p:cNvSpPr txBox="true"/>
          <p:nvPr/>
        </p:nvSpPr>
        <p:spPr>
          <a:xfrm rot="0">
            <a:off x="5765151" y="6455097"/>
            <a:ext cx="5702796" cy="557214"/>
          </a:xfrm>
          <a:prstGeom prst="rect">
            <a:avLst/>
          </a:prstGeom>
        </p:spPr>
        <p:txBody>
          <a:bodyPr anchor="t" rtlCol="false" tIns="0" lIns="0" bIns="0" rIns="0">
            <a:spAutoFit/>
          </a:bodyPr>
          <a:lstStyle/>
          <a:p>
            <a:pPr algn="ctr">
              <a:lnSpc>
                <a:spcPts val="4702"/>
              </a:lnSpc>
              <a:spcBef>
                <a:spcPct val="0"/>
              </a:spcBef>
            </a:pPr>
            <a:r>
              <a:rPr lang="en-US" b="true" sz="2887">
                <a:solidFill>
                  <a:srgbClr val="000000"/>
                </a:solidFill>
                <a:latin typeface="Open Sans Bold"/>
                <a:ea typeface="Open Sans Bold"/>
                <a:cs typeface="Open Sans Bold"/>
                <a:sym typeface="Open Sans Bold"/>
              </a:rPr>
              <a:t>Nguyễn Anh Tuấn-B22DCCN758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649502" y="-19050"/>
            <a:ext cx="7432874" cy="599504"/>
          </a:xfrm>
          <a:prstGeom prst="rect">
            <a:avLst/>
          </a:prstGeom>
        </p:spPr>
        <p:txBody>
          <a:bodyPr anchor="t" rtlCol="false" tIns="0" lIns="0" bIns="0" rIns="0">
            <a:spAutoFit/>
          </a:bodyPr>
          <a:lstStyle/>
          <a:p>
            <a:pPr algn="l">
              <a:lnSpc>
                <a:spcPts val="4819"/>
              </a:lnSpc>
            </a:pPr>
            <a:r>
              <a:rPr lang="en-US" sz="3824">
                <a:solidFill>
                  <a:srgbClr val="403CCF"/>
                </a:solidFill>
                <a:latin typeface="Libre Baskerville"/>
                <a:ea typeface="Libre Baskerville"/>
                <a:cs typeface="Libre Baskerville"/>
                <a:sym typeface="Libre Baskerville"/>
              </a:rPr>
              <a:t>Bước 8 &amp; 9: Chuẩn Hóa Vị Trí</a:t>
            </a:r>
          </a:p>
        </p:txBody>
      </p:sp>
      <p:grpSp>
        <p:nvGrpSpPr>
          <p:cNvPr name="Group 7" id="7"/>
          <p:cNvGrpSpPr>
            <a:grpSpLocks noChangeAspect="true"/>
          </p:cNvGrpSpPr>
          <p:nvPr/>
        </p:nvGrpSpPr>
        <p:grpSpPr>
          <a:xfrm rot="0">
            <a:off x="5466423" y="665239"/>
            <a:ext cx="2615952" cy="2615952"/>
            <a:chOff x="0" y="0"/>
            <a:chExt cx="3487937" cy="3487937"/>
          </a:xfrm>
        </p:grpSpPr>
        <p:sp>
          <p:nvSpPr>
            <p:cNvPr name="Freeform 8" id="8" descr="preencoded.png"/>
            <p:cNvSpPr/>
            <p:nvPr/>
          </p:nvSpPr>
          <p:spPr>
            <a:xfrm flipH="false" flipV="false" rot="0">
              <a:off x="0" y="0"/>
              <a:ext cx="3487928" cy="3487928"/>
            </a:xfrm>
            <a:custGeom>
              <a:avLst/>
              <a:gdLst/>
              <a:ahLst/>
              <a:cxnLst/>
              <a:rect r="r" b="b" t="t" l="l"/>
              <a:pathLst>
                <a:path h="3487928" w="3487928">
                  <a:moveTo>
                    <a:pt x="0" y="0"/>
                  </a:moveTo>
                  <a:lnTo>
                    <a:pt x="3487928" y="0"/>
                  </a:lnTo>
                  <a:lnTo>
                    <a:pt x="3487928" y="3487928"/>
                  </a:lnTo>
                  <a:lnTo>
                    <a:pt x="0" y="3487928"/>
                  </a:lnTo>
                  <a:lnTo>
                    <a:pt x="0" y="0"/>
                  </a:lnTo>
                  <a:close/>
                </a:path>
              </a:pathLst>
            </a:custGeom>
            <a:blipFill>
              <a:blip r:embed="rId3"/>
              <a:stretch>
                <a:fillRect l="0" t="0" r="0" b="0"/>
              </a:stretch>
            </a:blipFill>
          </p:spPr>
        </p:sp>
      </p:grpSp>
      <p:grpSp>
        <p:nvGrpSpPr>
          <p:cNvPr name="Group 9" id="9"/>
          <p:cNvGrpSpPr>
            <a:grpSpLocks noChangeAspect="true"/>
          </p:cNvGrpSpPr>
          <p:nvPr/>
        </p:nvGrpSpPr>
        <p:grpSpPr>
          <a:xfrm rot="0">
            <a:off x="9956142" y="665239"/>
            <a:ext cx="2781151" cy="2781151"/>
            <a:chOff x="0" y="0"/>
            <a:chExt cx="3708202" cy="3708202"/>
          </a:xfrm>
        </p:grpSpPr>
        <p:sp>
          <p:nvSpPr>
            <p:cNvPr name="Freeform 10" id="10" descr="preencoded.png"/>
            <p:cNvSpPr/>
            <p:nvPr/>
          </p:nvSpPr>
          <p:spPr>
            <a:xfrm flipH="false" flipV="false" rot="0">
              <a:off x="0" y="0"/>
              <a:ext cx="3708146" cy="3708146"/>
            </a:xfrm>
            <a:custGeom>
              <a:avLst/>
              <a:gdLst/>
              <a:ahLst/>
              <a:cxnLst/>
              <a:rect r="r" b="b" t="t" l="l"/>
              <a:pathLst>
                <a:path h="3708146" w="3708146">
                  <a:moveTo>
                    <a:pt x="0" y="0"/>
                  </a:moveTo>
                  <a:lnTo>
                    <a:pt x="3708146" y="0"/>
                  </a:lnTo>
                  <a:lnTo>
                    <a:pt x="3708146" y="3708146"/>
                  </a:lnTo>
                  <a:lnTo>
                    <a:pt x="0" y="3708146"/>
                  </a:lnTo>
                  <a:lnTo>
                    <a:pt x="0" y="0"/>
                  </a:lnTo>
                  <a:close/>
                </a:path>
              </a:pathLst>
            </a:custGeom>
            <a:blipFill>
              <a:blip r:embed="rId4"/>
              <a:stretch>
                <a:fillRect l="0" t="0" r="-1" b="-1"/>
              </a:stretch>
            </a:blipFill>
          </p:spPr>
        </p:sp>
      </p:grpSp>
      <p:sp>
        <p:nvSpPr>
          <p:cNvPr name="TextBox 11" id="11"/>
          <p:cNvSpPr txBox="true"/>
          <p:nvPr/>
        </p:nvSpPr>
        <p:spPr>
          <a:xfrm rot="0">
            <a:off x="649502" y="3522590"/>
            <a:ext cx="13003610" cy="494030"/>
          </a:xfrm>
          <a:prstGeom prst="rect">
            <a:avLst/>
          </a:prstGeom>
        </p:spPr>
        <p:txBody>
          <a:bodyPr anchor="t" rtlCol="false" tIns="0" lIns="0" bIns="0" rIns="0">
            <a:spAutoFit/>
          </a:bodyPr>
          <a:lstStyle/>
          <a:p>
            <a:pPr algn="l">
              <a:lnSpc>
                <a:spcPts val="3999"/>
              </a:lnSpc>
            </a:pPr>
            <a:r>
              <a:rPr lang="en-US" sz="3199">
                <a:solidFill>
                  <a:srgbClr val="403CCF"/>
                </a:solidFill>
                <a:latin typeface="Libre Baskerville"/>
                <a:ea typeface="Libre Baskerville"/>
                <a:cs typeface="Libre Baskerville"/>
                <a:sym typeface="Libre Baskerville"/>
              </a:rPr>
              <a:t>Padding và Căn Chỉnh Trọng Tâm (Center of Mass Alignment)</a:t>
            </a:r>
          </a:p>
        </p:txBody>
      </p:sp>
      <p:grpSp>
        <p:nvGrpSpPr>
          <p:cNvPr name="Group 12" id="12"/>
          <p:cNvGrpSpPr/>
          <p:nvPr/>
        </p:nvGrpSpPr>
        <p:grpSpPr>
          <a:xfrm rot="0">
            <a:off x="862161" y="4102345"/>
            <a:ext cx="8210401" cy="4654701"/>
            <a:chOff x="0" y="0"/>
            <a:chExt cx="10947202" cy="6206268"/>
          </a:xfrm>
        </p:grpSpPr>
        <p:sp>
          <p:nvSpPr>
            <p:cNvPr name="Freeform 13" id="13"/>
            <p:cNvSpPr/>
            <p:nvPr/>
          </p:nvSpPr>
          <p:spPr>
            <a:xfrm flipH="false" flipV="false" rot="0">
              <a:off x="12700" y="24473"/>
              <a:ext cx="10921747" cy="6157232"/>
            </a:xfrm>
            <a:custGeom>
              <a:avLst/>
              <a:gdLst/>
              <a:ahLst/>
              <a:cxnLst/>
              <a:rect r="r" b="b" t="t" l="l"/>
              <a:pathLst>
                <a:path h="6157232" w="10921747">
                  <a:moveTo>
                    <a:pt x="0" y="234944"/>
                  </a:moveTo>
                  <a:cubicBezTo>
                    <a:pt x="0" y="105235"/>
                    <a:pt x="54864" y="0"/>
                    <a:pt x="122555" y="0"/>
                  </a:cubicBezTo>
                  <a:lnTo>
                    <a:pt x="10799191" y="0"/>
                  </a:lnTo>
                  <a:cubicBezTo>
                    <a:pt x="10866882" y="0"/>
                    <a:pt x="10921747" y="105235"/>
                    <a:pt x="10921747" y="234944"/>
                  </a:cubicBezTo>
                  <a:lnTo>
                    <a:pt x="10921747" y="5922288"/>
                  </a:lnTo>
                  <a:cubicBezTo>
                    <a:pt x="10921747" y="6051997"/>
                    <a:pt x="10866882" y="6157232"/>
                    <a:pt x="10799191" y="6157232"/>
                  </a:cubicBezTo>
                  <a:lnTo>
                    <a:pt x="122555" y="6157232"/>
                  </a:lnTo>
                  <a:cubicBezTo>
                    <a:pt x="54864" y="6157232"/>
                    <a:pt x="0" y="6051997"/>
                    <a:pt x="0" y="5922288"/>
                  </a:cubicBezTo>
                  <a:close/>
                </a:path>
              </a:pathLst>
            </a:custGeom>
            <a:solidFill>
              <a:srgbClr val="FBFAFF"/>
            </a:solidFill>
            <a:ln w="12700">
              <a:solidFill>
                <a:srgbClr val="000000"/>
              </a:solidFill>
            </a:ln>
          </p:spPr>
        </p:sp>
        <p:sp>
          <p:nvSpPr>
            <p:cNvPr name="Freeform 14" id="14"/>
            <p:cNvSpPr/>
            <p:nvPr/>
          </p:nvSpPr>
          <p:spPr>
            <a:xfrm flipH="false" flipV="false" rot="0">
              <a:off x="0" y="0"/>
              <a:ext cx="10947147" cy="6206178"/>
            </a:xfrm>
            <a:custGeom>
              <a:avLst/>
              <a:gdLst/>
              <a:ahLst/>
              <a:cxnLst/>
              <a:rect r="r" b="b" t="t" l="l"/>
              <a:pathLst>
                <a:path h="6206178" w="10947147">
                  <a:moveTo>
                    <a:pt x="0" y="259417"/>
                  </a:moveTo>
                  <a:cubicBezTo>
                    <a:pt x="0" y="116003"/>
                    <a:pt x="60706" y="0"/>
                    <a:pt x="135255" y="0"/>
                  </a:cubicBezTo>
                  <a:lnTo>
                    <a:pt x="10811891" y="0"/>
                  </a:lnTo>
                  <a:lnTo>
                    <a:pt x="10811891" y="24473"/>
                  </a:lnTo>
                  <a:lnTo>
                    <a:pt x="10811891" y="0"/>
                  </a:lnTo>
                  <a:cubicBezTo>
                    <a:pt x="10886567" y="0"/>
                    <a:pt x="10947147" y="116003"/>
                    <a:pt x="10947147" y="259417"/>
                  </a:cubicBezTo>
                  <a:lnTo>
                    <a:pt x="10934447" y="259417"/>
                  </a:lnTo>
                  <a:lnTo>
                    <a:pt x="10947147" y="259417"/>
                  </a:lnTo>
                  <a:lnTo>
                    <a:pt x="10947147" y="5946761"/>
                  </a:lnTo>
                  <a:lnTo>
                    <a:pt x="10934447" y="5946761"/>
                  </a:lnTo>
                  <a:lnTo>
                    <a:pt x="10947147" y="5946761"/>
                  </a:lnTo>
                  <a:cubicBezTo>
                    <a:pt x="10947147" y="6090175"/>
                    <a:pt x="10886440" y="6206178"/>
                    <a:pt x="10811891" y="6206178"/>
                  </a:cubicBezTo>
                  <a:lnTo>
                    <a:pt x="10811891" y="6181705"/>
                  </a:lnTo>
                  <a:lnTo>
                    <a:pt x="10811891" y="6206178"/>
                  </a:lnTo>
                  <a:lnTo>
                    <a:pt x="135255" y="6206178"/>
                  </a:lnTo>
                  <a:lnTo>
                    <a:pt x="135255" y="6181705"/>
                  </a:lnTo>
                  <a:lnTo>
                    <a:pt x="135255" y="6206178"/>
                  </a:lnTo>
                  <a:cubicBezTo>
                    <a:pt x="60706" y="6206178"/>
                    <a:pt x="0" y="6090175"/>
                    <a:pt x="0" y="5946761"/>
                  </a:cubicBezTo>
                  <a:lnTo>
                    <a:pt x="0" y="259417"/>
                  </a:lnTo>
                  <a:lnTo>
                    <a:pt x="12700" y="259417"/>
                  </a:lnTo>
                  <a:lnTo>
                    <a:pt x="0" y="259417"/>
                  </a:lnTo>
                  <a:moveTo>
                    <a:pt x="25400" y="259417"/>
                  </a:moveTo>
                  <a:lnTo>
                    <a:pt x="25400" y="5946761"/>
                  </a:lnTo>
                  <a:lnTo>
                    <a:pt x="12700" y="5946761"/>
                  </a:lnTo>
                  <a:lnTo>
                    <a:pt x="25400" y="5946761"/>
                  </a:lnTo>
                  <a:cubicBezTo>
                    <a:pt x="25400" y="6062765"/>
                    <a:pt x="74549" y="6157232"/>
                    <a:pt x="135255" y="6157232"/>
                  </a:cubicBezTo>
                  <a:lnTo>
                    <a:pt x="10811891" y="6157232"/>
                  </a:lnTo>
                  <a:cubicBezTo>
                    <a:pt x="10872724" y="6157232"/>
                    <a:pt x="10921747" y="6062765"/>
                    <a:pt x="10921747" y="5946761"/>
                  </a:cubicBezTo>
                  <a:lnTo>
                    <a:pt x="10921747" y="259417"/>
                  </a:lnTo>
                  <a:cubicBezTo>
                    <a:pt x="10921747" y="143413"/>
                    <a:pt x="10872598" y="48947"/>
                    <a:pt x="10811891" y="48947"/>
                  </a:cubicBezTo>
                  <a:lnTo>
                    <a:pt x="135255" y="48947"/>
                  </a:lnTo>
                  <a:lnTo>
                    <a:pt x="135255" y="24473"/>
                  </a:lnTo>
                  <a:lnTo>
                    <a:pt x="135255" y="48947"/>
                  </a:lnTo>
                  <a:cubicBezTo>
                    <a:pt x="74549" y="48947"/>
                    <a:pt x="25400" y="143413"/>
                    <a:pt x="25400" y="259417"/>
                  </a:cubicBezTo>
                  <a:close/>
                </a:path>
              </a:pathLst>
            </a:custGeom>
            <a:solidFill>
              <a:srgbClr val="D0CED9"/>
            </a:solidFill>
            <a:ln w="12700">
              <a:solidFill>
                <a:srgbClr val="000000"/>
              </a:solidFill>
            </a:ln>
          </p:spPr>
        </p:sp>
      </p:grpSp>
      <p:grpSp>
        <p:nvGrpSpPr>
          <p:cNvPr name="Group 15" id="15"/>
          <p:cNvGrpSpPr>
            <a:grpSpLocks noChangeAspect="true"/>
          </p:cNvGrpSpPr>
          <p:nvPr/>
        </p:nvGrpSpPr>
        <p:grpSpPr>
          <a:xfrm rot="0">
            <a:off x="852636" y="6351091"/>
            <a:ext cx="76200" cy="2396430"/>
            <a:chOff x="0" y="0"/>
            <a:chExt cx="101600" cy="3195240"/>
          </a:xfrm>
        </p:grpSpPr>
        <p:sp>
          <p:nvSpPr>
            <p:cNvPr name="Freeform 16" id="16" descr="preencoded.png"/>
            <p:cNvSpPr/>
            <p:nvPr/>
          </p:nvSpPr>
          <p:spPr>
            <a:xfrm flipH="false" flipV="false" rot="0">
              <a:off x="0" y="0"/>
              <a:ext cx="101600" cy="3195193"/>
            </a:xfrm>
            <a:custGeom>
              <a:avLst/>
              <a:gdLst/>
              <a:ahLst/>
              <a:cxnLst/>
              <a:rect r="r" b="b" t="t" l="l"/>
              <a:pathLst>
                <a:path h="3195193" w="101600">
                  <a:moveTo>
                    <a:pt x="0" y="0"/>
                  </a:moveTo>
                  <a:lnTo>
                    <a:pt x="101600" y="0"/>
                  </a:lnTo>
                  <a:lnTo>
                    <a:pt x="101600" y="3195193"/>
                  </a:lnTo>
                  <a:lnTo>
                    <a:pt x="0" y="3195193"/>
                  </a:lnTo>
                  <a:lnTo>
                    <a:pt x="0" y="0"/>
                  </a:lnTo>
                  <a:close/>
                </a:path>
              </a:pathLst>
            </a:custGeom>
            <a:blipFill>
              <a:blip r:embed="rId5"/>
              <a:stretch>
                <a:fillRect l="0" t="-80" r="0" b="-82"/>
              </a:stretch>
            </a:blipFill>
          </p:spPr>
        </p:sp>
      </p:grpSp>
      <p:sp>
        <p:nvSpPr>
          <p:cNvPr name="TextBox 17" id="17"/>
          <p:cNvSpPr txBox="true"/>
          <p:nvPr/>
        </p:nvSpPr>
        <p:spPr>
          <a:xfrm rot="0">
            <a:off x="1109663" y="4412713"/>
            <a:ext cx="4159448" cy="350457"/>
          </a:xfrm>
          <a:prstGeom prst="rect">
            <a:avLst/>
          </a:prstGeom>
        </p:spPr>
        <p:txBody>
          <a:bodyPr anchor="t" rtlCol="false" tIns="0" lIns="0" bIns="0" rIns="0">
            <a:spAutoFit/>
          </a:bodyPr>
          <a:lstStyle/>
          <a:p>
            <a:pPr algn="l">
              <a:lnSpc>
                <a:spcPts val="2805"/>
              </a:lnSpc>
            </a:pPr>
            <a:r>
              <a:rPr lang="en-US" sz="2262">
                <a:solidFill>
                  <a:srgbClr val="000000"/>
                </a:solidFill>
                <a:latin typeface="Libre Baskerville"/>
                <a:ea typeface="Libre Baskerville"/>
                <a:cs typeface="Libre Baskerville"/>
                <a:sym typeface="Libre Baskerville"/>
              </a:rPr>
              <a:t>Padding (Tạo Canvas 28x28)</a:t>
            </a:r>
          </a:p>
        </p:txBody>
      </p:sp>
      <p:sp>
        <p:nvSpPr>
          <p:cNvPr name="TextBox 18" id="18"/>
          <p:cNvSpPr txBox="true"/>
          <p:nvPr/>
        </p:nvSpPr>
        <p:spPr>
          <a:xfrm rot="0">
            <a:off x="1028700" y="4857073"/>
            <a:ext cx="7772549" cy="791211"/>
          </a:xfrm>
          <a:prstGeom prst="rect">
            <a:avLst/>
          </a:prstGeom>
        </p:spPr>
        <p:txBody>
          <a:bodyPr anchor="t" rtlCol="false" tIns="0" lIns="0" bIns="0" rIns="0">
            <a:spAutoFit/>
          </a:bodyPr>
          <a:lstStyle/>
          <a:p>
            <a:pPr algn="l" marL="309163" indent="-154581" lvl="1">
              <a:lnSpc>
                <a:spcPts val="3279"/>
              </a:lnSpc>
              <a:buFont typeface="Arial"/>
              <a:buChar char="•"/>
            </a:pPr>
            <a:r>
              <a:rPr lang="en-US" b="true" sz="2049">
                <a:solidFill>
                  <a:srgbClr val="000000"/>
                </a:solidFill>
                <a:latin typeface="Open Sans Bold"/>
                <a:ea typeface="Open Sans Bold"/>
                <a:cs typeface="Open Sans Bold"/>
                <a:sym typeface="Open Sans Bold"/>
              </a:rPr>
              <a:t>Kích thước chuẩn:</a:t>
            </a:r>
            <a:r>
              <a:rPr lang="en-US" sz="2049">
                <a:solidFill>
                  <a:srgbClr val="000000"/>
                </a:solidFill>
                <a:latin typeface="Open Sans"/>
                <a:ea typeface="Open Sans"/>
                <a:cs typeface="Open Sans"/>
                <a:sym typeface="Open Sans"/>
              </a:rPr>
              <a:t> Tạo một canvas màu đen kích thước 28x28 pixel.</a:t>
            </a:r>
          </a:p>
        </p:txBody>
      </p:sp>
      <p:sp>
        <p:nvSpPr>
          <p:cNvPr name="TextBox 19" id="19"/>
          <p:cNvSpPr txBox="true"/>
          <p:nvPr/>
        </p:nvSpPr>
        <p:spPr>
          <a:xfrm rot="0">
            <a:off x="1081087" y="5829577"/>
            <a:ext cx="7772549" cy="791211"/>
          </a:xfrm>
          <a:prstGeom prst="rect">
            <a:avLst/>
          </a:prstGeom>
        </p:spPr>
        <p:txBody>
          <a:bodyPr anchor="t" rtlCol="false" tIns="0" lIns="0" bIns="0" rIns="0">
            <a:spAutoFit/>
          </a:bodyPr>
          <a:lstStyle/>
          <a:p>
            <a:pPr algn="l" marL="309163" indent="-154581" lvl="1">
              <a:lnSpc>
                <a:spcPts val="3279"/>
              </a:lnSpc>
              <a:buFont typeface="Arial"/>
              <a:buChar char="•"/>
            </a:pPr>
            <a:r>
              <a:rPr lang="en-US" b="true" sz="2049">
                <a:solidFill>
                  <a:srgbClr val="000000"/>
                </a:solidFill>
                <a:latin typeface="Open Sans Bold"/>
                <a:ea typeface="Open Sans Bold"/>
                <a:cs typeface="Open Sans Bold"/>
                <a:sym typeface="Open Sans Bold"/>
              </a:rPr>
              <a:t>Chèn ảnh:</a:t>
            </a:r>
            <a:r>
              <a:rPr lang="en-US" sz="2049">
                <a:solidFill>
                  <a:srgbClr val="000000"/>
                </a:solidFill>
                <a:latin typeface="Open Sans"/>
                <a:ea typeface="Open Sans"/>
                <a:cs typeface="Open Sans"/>
                <a:sym typeface="Open Sans"/>
              </a:rPr>
              <a:t> Đặt ảnh đối tượng đã được cắt và thay đổi kích thước (20x20 pixel) vào chính giữa canvas 28x28 pixel.</a:t>
            </a:r>
          </a:p>
        </p:txBody>
      </p:sp>
      <p:sp>
        <p:nvSpPr>
          <p:cNvPr name="TextBox 20" id="20"/>
          <p:cNvSpPr txBox="true"/>
          <p:nvPr/>
        </p:nvSpPr>
        <p:spPr>
          <a:xfrm rot="0">
            <a:off x="1081087" y="6883588"/>
            <a:ext cx="7772549" cy="1548766"/>
          </a:xfrm>
          <a:prstGeom prst="rect">
            <a:avLst/>
          </a:prstGeom>
        </p:spPr>
        <p:txBody>
          <a:bodyPr anchor="t" rtlCol="false" tIns="0" lIns="0" bIns="0" rIns="0">
            <a:spAutoFit/>
          </a:bodyPr>
          <a:lstStyle/>
          <a:p>
            <a:pPr algn="l" marL="294082" indent="-147041" lvl="1">
              <a:lnSpc>
                <a:spcPts val="3119"/>
              </a:lnSpc>
              <a:buFont typeface="Arial"/>
              <a:buChar char="•"/>
            </a:pPr>
            <a:r>
              <a:rPr lang="en-US" b="true" sz="1949">
                <a:solidFill>
                  <a:srgbClr val="000000"/>
                </a:solidFill>
                <a:latin typeface="Open Sans Bold"/>
                <a:ea typeface="Open Sans Bold"/>
                <a:cs typeface="Open Sans Bold"/>
                <a:sym typeface="Open Sans Bold"/>
              </a:rPr>
              <a:t>Mục đích:</a:t>
            </a:r>
            <a:r>
              <a:rPr lang="en-US" sz="1949">
                <a:solidFill>
                  <a:srgbClr val="000000"/>
                </a:solidFill>
                <a:latin typeface="Open Sans"/>
                <a:ea typeface="Open Sans"/>
                <a:cs typeface="Open Sans"/>
                <a:sym typeface="Open Sans"/>
              </a:rPr>
              <a:t> Đảm bảo luôn có một khoảng đệm 4 pixel xung quanh đối tượng, tạo ra một biên độ đồng nhất cho tất cả các mẫu, giúp CNN tập trung vào hình dạng mà không bị ảnh hưởng bởi vị trí quá sát biên.</a:t>
            </a:r>
          </a:p>
        </p:txBody>
      </p:sp>
      <p:grpSp>
        <p:nvGrpSpPr>
          <p:cNvPr name="Group 21" id="21"/>
          <p:cNvGrpSpPr/>
          <p:nvPr/>
        </p:nvGrpSpPr>
        <p:grpSpPr>
          <a:xfrm rot="0">
            <a:off x="9215289" y="4102345"/>
            <a:ext cx="8210550" cy="4654701"/>
            <a:chOff x="0" y="0"/>
            <a:chExt cx="10947400" cy="6206268"/>
          </a:xfrm>
        </p:grpSpPr>
        <p:sp>
          <p:nvSpPr>
            <p:cNvPr name="Freeform 22" id="22"/>
            <p:cNvSpPr/>
            <p:nvPr/>
          </p:nvSpPr>
          <p:spPr>
            <a:xfrm flipH="false" flipV="false" rot="0">
              <a:off x="12700" y="24473"/>
              <a:ext cx="10922000" cy="6157232"/>
            </a:xfrm>
            <a:custGeom>
              <a:avLst/>
              <a:gdLst/>
              <a:ahLst/>
              <a:cxnLst/>
              <a:rect r="r" b="b" t="t" l="l"/>
              <a:pathLst>
                <a:path h="6157232" w="10922000">
                  <a:moveTo>
                    <a:pt x="0" y="234944"/>
                  </a:moveTo>
                  <a:cubicBezTo>
                    <a:pt x="0" y="105235"/>
                    <a:pt x="54864" y="0"/>
                    <a:pt x="122555" y="0"/>
                  </a:cubicBezTo>
                  <a:lnTo>
                    <a:pt x="10799445" y="0"/>
                  </a:lnTo>
                  <a:cubicBezTo>
                    <a:pt x="10867136" y="0"/>
                    <a:pt x="10922000" y="105235"/>
                    <a:pt x="10922000" y="234944"/>
                  </a:cubicBezTo>
                  <a:lnTo>
                    <a:pt x="10922000" y="5922288"/>
                  </a:lnTo>
                  <a:cubicBezTo>
                    <a:pt x="10922000" y="6051997"/>
                    <a:pt x="10867136" y="6157232"/>
                    <a:pt x="10799445" y="6157232"/>
                  </a:cubicBezTo>
                  <a:lnTo>
                    <a:pt x="122555" y="6157232"/>
                  </a:lnTo>
                  <a:cubicBezTo>
                    <a:pt x="54864" y="6157232"/>
                    <a:pt x="0" y="6051997"/>
                    <a:pt x="0" y="5922288"/>
                  </a:cubicBezTo>
                  <a:close/>
                </a:path>
              </a:pathLst>
            </a:custGeom>
            <a:solidFill>
              <a:srgbClr val="FBFAFF"/>
            </a:solidFill>
            <a:ln w="12700">
              <a:solidFill>
                <a:srgbClr val="000000"/>
              </a:solidFill>
            </a:ln>
          </p:spPr>
        </p:sp>
        <p:sp>
          <p:nvSpPr>
            <p:cNvPr name="Freeform 23" id="23"/>
            <p:cNvSpPr/>
            <p:nvPr/>
          </p:nvSpPr>
          <p:spPr>
            <a:xfrm flipH="false" flipV="false" rot="0">
              <a:off x="0" y="0"/>
              <a:ext cx="10947400" cy="6206178"/>
            </a:xfrm>
            <a:custGeom>
              <a:avLst/>
              <a:gdLst/>
              <a:ahLst/>
              <a:cxnLst/>
              <a:rect r="r" b="b" t="t" l="l"/>
              <a:pathLst>
                <a:path h="6206178" w="10947400">
                  <a:moveTo>
                    <a:pt x="0" y="259417"/>
                  </a:moveTo>
                  <a:cubicBezTo>
                    <a:pt x="0" y="116003"/>
                    <a:pt x="60706" y="0"/>
                    <a:pt x="135255" y="0"/>
                  </a:cubicBezTo>
                  <a:lnTo>
                    <a:pt x="10812145" y="0"/>
                  </a:lnTo>
                  <a:lnTo>
                    <a:pt x="10812145" y="24473"/>
                  </a:lnTo>
                  <a:lnTo>
                    <a:pt x="10812145" y="0"/>
                  </a:lnTo>
                  <a:cubicBezTo>
                    <a:pt x="10886694" y="0"/>
                    <a:pt x="10947400" y="116003"/>
                    <a:pt x="10947400" y="259417"/>
                  </a:cubicBezTo>
                  <a:lnTo>
                    <a:pt x="10934700" y="259417"/>
                  </a:lnTo>
                  <a:lnTo>
                    <a:pt x="10947400" y="259417"/>
                  </a:lnTo>
                  <a:lnTo>
                    <a:pt x="10947400" y="5946761"/>
                  </a:lnTo>
                  <a:lnTo>
                    <a:pt x="10934700" y="5946761"/>
                  </a:lnTo>
                  <a:lnTo>
                    <a:pt x="10947400" y="5946761"/>
                  </a:lnTo>
                  <a:cubicBezTo>
                    <a:pt x="10947400" y="6090175"/>
                    <a:pt x="10886694" y="6206178"/>
                    <a:pt x="10812145" y="6206178"/>
                  </a:cubicBezTo>
                  <a:lnTo>
                    <a:pt x="10812145" y="6181705"/>
                  </a:lnTo>
                  <a:lnTo>
                    <a:pt x="10812145" y="6206178"/>
                  </a:lnTo>
                  <a:lnTo>
                    <a:pt x="135255" y="6206178"/>
                  </a:lnTo>
                  <a:lnTo>
                    <a:pt x="135255" y="6181705"/>
                  </a:lnTo>
                  <a:lnTo>
                    <a:pt x="135255" y="6206178"/>
                  </a:lnTo>
                  <a:cubicBezTo>
                    <a:pt x="60706" y="6206178"/>
                    <a:pt x="0" y="6090175"/>
                    <a:pt x="0" y="5946761"/>
                  </a:cubicBezTo>
                  <a:lnTo>
                    <a:pt x="0" y="259417"/>
                  </a:lnTo>
                  <a:lnTo>
                    <a:pt x="12700" y="259417"/>
                  </a:lnTo>
                  <a:lnTo>
                    <a:pt x="0" y="259417"/>
                  </a:lnTo>
                  <a:moveTo>
                    <a:pt x="25400" y="259417"/>
                  </a:moveTo>
                  <a:lnTo>
                    <a:pt x="25400" y="5946761"/>
                  </a:lnTo>
                  <a:lnTo>
                    <a:pt x="12700" y="5946761"/>
                  </a:lnTo>
                  <a:lnTo>
                    <a:pt x="25400" y="5946761"/>
                  </a:lnTo>
                  <a:cubicBezTo>
                    <a:pt x="25400" y="6062765"/>
                    <a:pt x="74549" y="6157232"/>
                    <a:pt x="135255" y="6157232"/>
                  </a:cubicBezTo>
                  <a:lnTo>
                    <a:pt x="10812145" y="6157232"/>
                  </a:lnTo>
                  <a:cubicBezTo>
                    <a:pt x="10872977" y="6157232"/>
                    <a:pt x="10922000" y="6062765"/>
                    <a:pt x="10922000" y="5946761"/>
                  </a:cubicBezTo>
                  <a:lnTo>
                    <a:pt x="10922000" y="259417"/>
                  </a:lnTo>
                  <a:cubicBezTo>
                    <a:pt x="10922000" y="143413"/>
                    <a:pt x="10872851" y="48947"/>
                    <a:pt x="10812145" y="48947"/>
                  </a:cubicBezTo>
                  <a:lnTo>
                    <a:pt x="135255" y="48947"/>
                  </a:lnTo>
                  <a:lnTo>
                    <a:pt x="135255" y="24473"/>
                  </a:lnTo>
                  <a:lnTo>
                    <a:pt x="135255" y="48947"/>
                  </a:lnTo>
                  <a:cubicBezTo>
                    <a:pt x="74549" y="48947"/>
                    <a:pt x="25400" y="143413"/>
                    <a:pt x="25400" y="259417"/>
                  </a:cubicBezTo>
                  <a:close/>
                </a:path>
              </a:pathLst>
            </a:custGeom>
            <a:solidFill>
              <a:srgbClr val="D0CED9"/>
            </a:solidFill>
            <a:ln w="12700">
              <a:solidFill>
                <a:srgbClr val="000000"/>
              </a:solidFill>
            </a:ln>
          </p:spPr>
        </p:sp>
      </p:grpSp>
      <p:grpSp>
        <p:nvGrpSpPr>
          <p:cNvPr name="Group 24" id="24"/>
          <p:cNvGrpSpPr>
            <a:grpSpLocks noChangeAspect="true"/>
          </p:cNvGrpSpPr>
          <p:nvPr/>
        </p:nvGrpSpPr>
        <p:grpSpPr>
          <a:xfrm rot="0">
            <a:off x="9205764" y="6351091"/>
            <a:ext cx="76200" cy="2396430"/>
            <a:chOff x="0" y="0"/>
            <a:chExt cx="101600" cy="3195240"/>
          </a:xfrm>
        </p:grpSpPr>
        <p:sp>
          <p:nvSpPr>
            <p:cNvPr name="Freeform 25" id="25" descr="preencoded.png"/>
            <p:cNvSpPr/>
            <p:nvPr/>
          </p:nvSpPr>
          <p:spPr>
            <a:xfrm flipH="false" flipV="false" rot="0">
              <a:off x="0" y="0"/>
              <a:ext cx="101600" cy="3195193"/>
            </a:xfrm>
            <a:custGeom>
              <a:avLst/>
              <a:gdLst/>
              <a:ahLst/>
              <a:cxnLst/>
              <a:rect r="r" b="b" t="t" l="l"/>
              <a:pathLst>
                <a:path h="3195193" w="101600">
                  <a:moveTo>
                    <a:pt x="0" y="0"/>
                  </a:moveTo>
                  <a:lnTo>
                    <a:pt x="101600" y="0"/>
                  </a:lnTo>
                  <a:lnTo>
                    <a:pt x="101600" y="3195193"/>
                  </a:lnTo>
                  <a:lnTo>
                    <a:pt x="0" y="3195193"/>
                  </a:lnTo>
                  <a:lnTo>
                    <a:pt x="0" y="0"/>
                  </a:lnTo>
                  <a:close/>
                </a:path>
              </a:pathLst>
            </a:custGeom>
            <a:blipFill>
              <a:blip r:embed="rId5"/>
              <a:stretch>
                <a:fillRect l="0" t="-80" r="0" b="-82"/>
              </a:stretch>
            </a:blipFill>
          </p:spPr>
        </p:sp>
      </p:grpSp>
      <p:sp>
        <p:nvSpPr>
          <p:cNvPr name="TextBox 26" id="26"/>
          <p:cNvSpPr txBox="true"/>
          <p:nvPr/>
        </p:nvSpPr>
        <p:spPr>
          <a:xfrm rot="0">
            <a:off x="9471471" y="4412713"/>
            <a:ext cx="7481789" cy="350457"/>
          </a:xfrm>
          <a:prstGeom prst="rect">
            <a:avLst/>
          </a:prstGeom>
        </p:spPr>
        <p:txBody>
          <a:bodyPr anchor="t" rtlCol="false" tIns="0" lIns="0" bIns="0" rIns="0">
            <a:spAutoFit/>
          </a:bodyPr>
          <a:lstStyle/>
          <a:p>
            <a:pPr algn="l">
              <a:lnSpc>
                <a:spcPts val="2805"/>
              </a:lnSpc>
            </a:pPr>
            <a:r>
              <a:rPr lang="en-US" sz="2262">
                <a:solidFill>
                  <a:srgbClr val="000000"/>
                </a:solidFill>
                <a:latin typeface="Libre Baskerville"/>
                <a:ea typeface="Libre Baskerville"/>
                <a:cs typeface="Libre Baskerville"/>
                <a:sym typeface="Libre Baskerville"/>
              </a:rPr>
              <a:t>Căn Chỉnh Trọng Tâm (Center of Mass Alignment)</a:t>
            </a:r>
          </a:p>
        </p:txBody>
      </p:sp>
      <p:sp>
        <p:nvSpPr>
          <p:cNvPr name="TextBox 27" id="27"/>
          <p:cNvSpPr txBox="true"/>
          <p:nvPr/>
        </p:nvSpPr>
        <p:spPr>
          <a:xfrm rot="0">
            <a:off x="9434215" y="4857073"/>
            <a:ext cx="7772698" cy="791211"/>
          </a:xfrm>
          <a:prstGeom prst="rect">
            <a:avLst/>
          </a:prstGeom>
        </p:spPr>
        <p:txBody>
          <a:bodyPr anchor="t" rtlCol="false" tIns="0" lIns="0" bIns="0" rIns="0">
            <a:spAutoFit/>
          </a:bodyPr>
          <a:lstStyle/>
          <a:p>
            <a:pPr algn="l" marL="309163" indent="-154581" lvl="1">
              <a:lnSpc>
                <a:spcPts val="3279"/>
              </a:lnSpc>
              <a:buFont typeface="Arial"/>
              <a:buChar char="•"/>
            </a:pPr>
            <a:r>
              <a:rPr lang="en-US" b="true" sz="2049">
                <a:solidFill>
                  <a:srgbClr val="000000"/>
                </a:solidFill>
                <a:latin typeface="Open Sans Bold"/>
                <a:ea typeface="Open Sans Bold"/>
                <a:cs typeface="Open Sans Bold"/>
                <a:sym typeface="Open Sans Bold"/>
              </a:rPr>
              <a:t>Tính toán:</a:t>
            </a:r>
            <a:r>
              <a:rPr lang="en-US" sz="2049">
                <a:solidFill>
                  <a:srgbClr val="000000"/>
                </a:solidFill>
                <a:latin typeface="Open Sans"/>
                <a:ea typeface="Open Sans"/>
                <a:cs typeface="Open Sans"/>
                <a:sym typeface="Open Sans"/>
              </a:rPr>
              <a:t> Xác định trọng tâm khối lượng </a:t>
            </a:r>
            <a:r>
              <a:rPr lang="en-US" sz="2049" i="true">
                <a:solidFill>
                  <a:srgbClr val="000000"/>
                </a:solidFill>
                <a:latin typeface="Open Sans Italics"/>
                <a:ea typeface="Open Sans Italics"/>
                <a:cs typeface="Open Sans Italics"/>
                <a:sym typeface="Open Sans Italics"/>
              </a:rPr>
              <a:t>(c_x, c_y)</a:t>
            </a:r>
            <a:r>
              <a:rPr lang="en-US" sz="2049">
                <a:solidFill>
                  <a:srgbClr val="000000"/>
                </a:solidFill>
                <a:latin typeface="Open Sans"/>
                <a:ea typeface="Open Sans"/>
                <a:cs typeface="Open Sans"/>
                <a:sym typeface="Open Sans"/>
              </a:rPr>
              <a:t> của các pixel nét vẽ trên ảnh.</a:t>
            </a:r>
          </a:p>
        </p:txBody>
      </p:sp>
      <p:sp>
        <p:nvSpPr>
          <p:cNvPr name="TextBox 28" id="28"/>
          <p:cNvSpPr txBox="true"/>
          <p:nvPr/>
        </p:nvSpPr>
        <p:spPr>
          <a:xfrm rot="0">
            <a:off x="9471471" y="5624789"/>
            <a:ext cx="7772698" cy="1200786"/>
          </a:xfrm>
          <a:prstGeom prst="rect">
            <a:avLst/>
          </a:prstGeom>
        </p:spPr>
        <p:txBody>
          <a:bodyPr anchor="t" rtlCol="false" tIns="0" lIns="0" bIns="0" rIns="0">
            <a:spAutoFit/>
          </a:bodyPr>
          <a:lstStyle/>
          <a:p>
            <a:pPr algn="l" marL="309163" indent="-154581" lvl="1">
              <a:lnSpc>
                <a:spcPts val="3279"/>
              </a:lnSpc>
              <a:buFont typeface="Arial"/>
              <a:buChar char="•"/>
            </a:pPr>
            <a:r>
              <a:rPr lang="en-US" b="true" sz="2049">
                <a:solidFill>
                  <a:srgbClr val="000000"/>
                </a:solidFill>
                <a:latin typeface="Open Sans Bold"/>
                <a:ea typeface="Open Sans Bold"/>
                <a:cs typeface="Open Sans Bold"/>
                <a:sym typeface="Open Sans Bold"/>
              </a:rPr>
              <a:t>Dịch chuyển:</a:t>
            </a:r>
            <a:r>
              <a:rPr lang="en-US" sz="2049">
                <a:solidFill>
                  <a:srgbClr val="000000"/>
                </a:solidFill>
                <a:latin typeface="Open Sans"/>
                <a:ea typeface="Open Sans"/>
                <a:cs typeface="Open Sans"/>
                <a:sym typeface="Open Sans"/>
              </a:rPr>
              <a:t> Dịch chuyển toàn bộ ảnh sao cho trọng tâm </a:t>
            </a:r>
            <a:r>
              <a:rPr lang="en-US" sz="2049" i="true">
                <a:solidFill>
                  <a:srgbClr val="000000"/>
                </a:solidFill>
                <a:latin typeface="Open Sans Italics"/>
                <a:ea typeface="Open Sans Italics"/>
                <a:cs typeface="Open Sans Italics"/>
                <a:sym typeface="Open Sans Italics"/>
              </a:rPr>
              <a:t>(c_x, c_y)</a:t>
            </a:r>
            <a:r>
              <a:rPr lang="en-US" sz="2049">
                <a:solidFill>
                  <a:srgbClr val="000000"/>
                </a:solidFill>
                <a:latin typeface="Open Sans"/>
                <a:ea typeface="Open Sans"/>
                <a:cs typeface="Open Sans"/>
                <a:sym typeface="Open Sans"/>
              </a:rPr>
              <a:t> của nét vẽ trùng khớp với tâm của canvas (tức là vị trí </a:t>
            </a:r>
            <a:r>
              <a:rPr lang="en-US" sz="2049" i="true">
                <a:solidFill>
                  <a:srgbClr val="000000"/>
                </a:solidFill>
                <a:latin typeface="Open Sans Italics"/>
                <a:ea typeface="Open Sans Italics"/>
                <a:cs typeface="Open Sans Italics"/>
                <a:sym typeface="Open Sans Italics"/>
              </a:rPr>
              <a:t>(14, 14)</a:t>
            </a:r>
            <a:r>
              <a:rPr lang="en-US" sz="2049">
                <a:solidFill>
                  <a:srgbClr val="000000"/>
                </a:solidFill>
                <a:latin typeface="Open Sans"/>
                <a:ea typeface="Open Sans"/>
                <a:cs typeface="Open Sans"/>
                <a:sym typeface="Open Sans"/>
              </a:rPr>
              <a:t> trên canvas 28x28 pixel).</a:t>
            </a:r>
          </a:p>
        </p:txBody>
      </p:sp>
      <p:sp>
        <p:nvSpPr>
          <p:cNvPr name="TextBox 29" id="29"/>
          <p:cNvSpPr txBox="true"/>
          <p:nvPr/>
        </p:nvSpPr>
        <p:spPr>
          <a:xfrm rot="0">
            <a:off x="9471471" y="6893113"/>
            <a:ext cx="7772698" cy="1610361"/>
          </a:xfrm>
          <a:prstGeom prst="rect">
            <a:avLst/>
          </a:prstGeom>
        </p:spPr>
        <p:txBody>
          <a:bodyPr anchor="t" rtlCol="false" tIns="0" lIns="0" bIns="0" rIns="0">
            <a:spAutoFit/>
          </a:bodyPr>
          <a:lstStyle/>
          <a:p>
            <a:pPr algn="l" marL="309163" indent="-154581" lvl="1">
              <a:lnSpc>
                <a:spcPts val="3279"/>
              </a:lnSpc>
              <a:buFont typeface="Arial"/>
              <a:buChar char="•"/>
            </a:pPr>
            <a:r>
              <a:rPr lang="en-US" b="true" sz="2049">
                <a:solidFill>
                  <a:srgbClr val="000000"/>
                </a:solidFill>
                <a:latin typeface="Open Sans Bold"/>
                <a:ea typeface="Open Sans Bold"/>
                <a:cs typeface="Open Sans Bold"/>
                <a:sym typeface="Open Sans Bold"/>
              </a:rPr>
              <a:t>Lợi ích:</a:t>
            </a:r>
            <a:r>
              <a:rPr lang="en-US" sz="2049">
                <a:solidFill>
                  <a:srgbClr val="000000"/>
                </a:solidFill>
                <a:latin typeface="Open Sans"/>
                <a:ea typeface="Open Sans"/>
                <a:cs typeface="Open Sans"/>
                <a:sym typeface="Open Sans"/>
              </a:rPr>
              <a:t> Đây là kỹ thuật chính giúp mô hình CNN "bất biến với dịch chuyển" (Translation Invariance), nghĩa là khả năng nhận diện đối tượng dù nó xuất hiện ở bất kỳ vị trí nào trong vùng ảnh đã chuẩn hóa.</a:t>
            </a:r>
          </a:p>
        </p:txBody>
      </p:sp>
      <p:grpSp>
        <p:nvGrpSpPr>
          <p:cNvPr name="Group 30" id="30"/>
          <p:cNvGrpSpPr/>
          <p:nvPr/>
        </p:nvGrpSpPr>
        <p:grpSpPr>
          <a:xfrm rot="0">
            <a:off x="928836" y="9014221"/>
            <a:ext cx="16544628" cy="931665"/>
            <a:chOff x="0" y="0"/>
            <a:chExt cx="22059503" cy="1242220"/>
          </a:xfrm>
        </p:grpSpPr>
        <p:sp>
          <p:nvSpPr>
            <p:cNvPr name="Freeform 31" id="31"/>
            <p:cNvSpPr/>
            <p:nvPr/>
          </p:nvSpPr>
          <p:spPr>
            <a:xfrm flipH="false" flipV="false" rot="0">
              <a:off x="0" y="0"/>
              <a:ext cx="22059520" cy="1242251"/>
            </a:xfrm>
            <a:custGeom>
              <a:avLst/>
              <a:gdLst/>
              <a:ahLst/>
              <a:cxnLst/>
              <a:rect r="r" b="b" t="t" l="l"/>
              <a:pathLst>
                <a:path h="1242251" w="22059520">
                  <a:moveTo>
                    <a:pt x="0" y="43881"/>
                  </a:moveTo>
                  <a:cubicBezTo>
                    <a:pt x="0" y="19617"/>
                    <a:pt x="14478" y="0"/>
                    <a:pt x="32385" y="0"/>
                  </a:cubicBezTo>
                  <a:lnTo>
                    <a:pt x="22027135" y="0"/>
                  </a:lnTo>
                  <a:cubicBezTo>
                    <a:pt x="22045042" y="0"/>
                    <a:pt x="22059520" y="19617"/>
                    <a:pt x="22059520" y="43881"/>
                  </a:cubicBezTo>
                  <a:lnTo>
                    <a:pt x="22059520" y="1198381"/>
                  </a:lnTo>
                  <a:cubicBezTo>
                    <a:pt x="22059520" y="1222645"/>
                    <a:pt x="22045042" y="1242251"/>
                    <a:pt x="22027135" y="1242251"/>
                  </a:cubicBezTo>
                  <a:lnTo>
                    <a:pt x="32385" y="1242251"/>
                  </a:lnTo>
                  <a:cubicBezTo>
                    <a:pt x="14478" y="1242251"/>
                    <a:pt x="0" y="1222645"/>
                    <a:pt x="0" y="1198381"/>
                  </a:cubicBezTo>
                  <a:close/>
                </a:path>
              </a:pathLst>
            </a:custGeom>
            <a:solidFill>
              <a:srgbClr val="C3C2F0"/>
            </a:solidFill>
            <a:ln w="12700">
              <a:solidFill>
                <a:srgbClr val="000000"/>
              </a:solidFill>
            </a:ln>
          </p:spPr>
        </p:sp>
      </p:grpSp>
      <p:sp>
        <p:nvSpPr>
          <p:cNvPr name="TextBox 32" id="32"/>
          <p:cNvSpPr txBox="true"/>
          <p:nvPr/>
        </p:nvSpPr>
        <p:spPr>
          <a:xfrm rot="0">
            <a:off x="1402259" y="9172575"/>
            <a:ext cx="15857041" cy="767716"/>
          </a:xfrm>
          <a:prstGeom prst="rect">
            <a:avLst/>
          </a:prstGeom>
        </p:spPr>
        <p:txBody>
          <a:bodyPr anchor="t" rtlCol="false" tIns="0" lIns="0" bIns="0" rIns="0">
            <a:spAutoFit/>
          </a:bodyPr>
          <a:lstStyle/>
          <a:p>
            <a:pPr algn="l">
              <a:lnSpc>
                <a:spcPts val="3119"/>
              </a:lnSpc>
            </a:pPr>
            <a:r>
              <a:rPr lang="en-US" sz="1949" b="true">
                <a:solidFill>
                  <a:srgbClr val="000000"/>
                </a:solidFill>
                <a:latin typeface="Open Sans Bold"/>
                <a:ea typeface="Open Sans Bold"/>
                <a:cs typeface="Open Sans Bold"/>
                <a:sym typeface="Open Sans Bold"/>
              </a:rPr>
              <a:t>Ghi chú:</a:t>
            </a:r>
            <a:r>
              <a:rPr lang="en-US" sz="1949">
                <a:solidFill>
                  <a:srgbClr val="000000"/>
                </a:solidFill>
                <a:latin typeface="Open Sans"/>
                <a:ea typeface="Open Sans"/>
                <a:cs typeface="Open Sans"/>
                <a:sym typeface="Open Sans"/>
              </a:rPr>
              <a:t> Việc căn chỉnh trọng tâm là yếu tố quan trọng giúp CNN </a:t>
            </a:r>
            <a:r>
              <a:rPr lang="en-US" sz="1949">
                <a:solidFill>
                  <a:srgbClr val="007BFF"/>
                </a:solidFill>
                <a:latin typeface="Open Sans"/>
                <a:ea typeface="Open Sans"/>
                <a:cs typeface="Open Sans"/>
                <a:sym typeface="Open Sans"/>
              </a:rPr>
              <a:t>"bất biến với dịch chuyển"</a:t>
            </a:r>
            <a:r>
              <a:rPr lang="en-US" sz="1949">
                <a:solidFill>
                  <a:srgbClr val="000000"/>
                </a:solidFill>
                <a:latin typeface="Open Sans"/>
                <a:ea typeface="Open Sans"/>
                <a:cs typeface="Open Sans"/>
                <a:sym typeface="Open Sans"/>
              </a:rPr>
              <a:t> (Translation Invariance), nâng cao đáng kể độ chính xác của mô hình.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92238" y="933301"/>
            <a:ext cx="9945589" cy="816471"/>
          </a:xfrm>
          <a:prstGeom prst="rect">
            <a:avLst/>
          </a:prstGeom>
        </p:spPr>
        <p:txBody>
          <a:bodyPr anchor="t" rtlCol="false" tIns="0" lIns="0" bIns="0" rIns="0">
            <a:spAutoFit/>
          </a:bodyPr>
          <a:lstStyle/>
          <a:p>
            <a:pPr algn="l">
              <a:lnSpc>
                <a:spcPts val="6249"/>
              </a:lnSpc>
            </a:pPr>
            <a:r>
              <a:rPr lang="en-US" sz="4999">
                <a:solidFill>
                  <a:srgbClr val="403CCF"/>
                </a:solidFill>
                <a:latin typeface="Libre Baskerville"/>
                <a:ea typeface="Libre Baskerville"/>
                <a:cs typeface="Libre Baskerville"/>
                <a:sym typeface="Libre Baskerville"/>
              </a:rPr>
              <a:t>Chuẩn Hóa Đầu Ra Cuối Cùng</a:t>
            </a:r>
          </a:p>
        </p:txBody>
      </p:sp>
      <p:sp>
        <p:nvSpPr>
          <p:cNvPr name="TextBox 7" id="7"/>
          <p:cNvSpPr txBox="true"/>
          <p:nvPr/>
        </p:nvSpPr>
        <p:spPr>
          <a:xfrm rot="0">
            <a:off x="992237" y="2174379"/>
            <a:ext cx="16303526" cy="918210"/>
          </a:xfrm>
          <a:prstGeom prst="rect">
            <a:avLst/>
          </a:prstGeom>
        </p:spPr>
        <p:txBody>
          <a:bodyPr anchor="t" rtlCol="false" tIns="0" lIns="0" bIns="0" rIns="0">
            <a:spAutoFit/>
          </a:bodyPr>
          <a:lstStyle/>
          <a:p>
            <a:pPr algn="l">
              <a:lnSpc>
                <a:spcPts val="3824"/>
              </a:lnSpc>
            </a:pPr>
            <a:r>
              <a:rPr lang="en-US" sz="2399">
                <a:solidFill>
                  <a:srgbClr val="000000"/>
                </a:solidFill>
                <a:latin typeface="Open Sans"/>
                <a:ea typeface="Open Sans"/>
                <a:cs typeface="Open Sans"/>
                <a:sym typeface="Open Sans"/>
              </a:rPr>
              <a:t>Để đảm bảo dữ liệu đầu vào phù hợp với yêu cầu của mô hình CNN, chúng ta thực hiện các bước chuẩn hóa cuối cùng về giá trị pixel và định dạng tensor.</a:t>
            </a:r>
          </a:p>
        </p:txBody>
      </p:sp>
      <p:sp>
        <p:nvSpPr>
          <p:cNvPr name="TextBox 8" id="8"/>
          <p:cNvSpPr txBox="true"/>
          <p:nvPr/>
        </p:nvSpPr>
        <p:spPr>
          <a:xfrm rot="0">
            <a:off x="992238" y="3297139"/>
            <a:ext cx="255091" cy="385614"/>
          </a:xfrm>
          <a:prstGeom prst="rect">
            <a:avLst/>
          </a:prstGeom>
        </p:spPr>
        <p:txBody>
          <a:bodyPr anchor="t" rtlCol="false" tIns="0" lIns="0" bIns="0" rIns="0">
            <a:spAutoFit/>
          </a:bodyPr>
          <a:lstStyle/>
          <a:p>
            <a:pPr algn="l">
              <a:lnSpc>
                <a:spcPts val="3187"/>
              </a:lnSpc>
            </a:pPr>
            <a:r>
              <a:rPr lang="en-US" sz="2000">
                <a:solidFill>
                  <a:srgbClr val="000000"/>
                </a:solidFill>
                <a:latin typeface="Libre Baskerville"/>
                <a:ea typeface="Libre Baskerville"/>
                <a:cs typeface="Libre Baskerville"/>
                <a:sym typeface="Libre Baskerville"/>
              </a:rPr>
              <a:t>01</a:t>
            </a:r>
          </a:p>
        </p:txBody>
      </p:sp>
      <p:grpSp>
        <p:nvGrpSpPr>
          <p:cNvPr name="Group 9" id="9"/>
          <p:cNvGrpSpPr>
            <a:grpSpLocks noChangeAspect="true"/>
          </p:cNvGrpSpPr>
          <p:nvPr/>
        </p:nvGrpSpPr>
        <p:grpSpPr>
          <a:xfrm rot="0">
            <a:off x="992238" y="3768775"/>
            <a:ext cx="8024217" cy="28575"/>
            <a:chOff x="0" y="0"/>
            <a:chExt cx="10698957" cy="38100"/>
          </a:xfrm>
        </p:grpSpPr>
        <p:sp>
          <p:nvSpPr>
            <p:cNvPr name="Freeform 10" id="10" descr="preencoded.png"/>
            <p:cNvSpPr/>
            <p:nvPr/>
          </p:nvSpPr>
          <p:spPr>
            <a:xfrm flipH="false" flipV="false" rot="0">
              <a:off x="0" y="0"/>
              <a:ext cx="10698988" cy="38100"/>
            </a:xfrm>
            <a:custGeom>
              <a:avLst/>
              <a:gdLst/>
              <a:ahLst/>
              <a:cxnLst/>
              <a:rect r="r" b="b" t="t" l="l"/>
              <a:pathLst>
                <a:path h="38100" w="10698988">
                  <a:moveTo>
                    <a:pt x="0" y="0"/>
                  </a:moveTo>
                  <a:lnTo>
                    <a:pt x="10698988" y="0"/>
                  </a:lnTo>
                  <a:lnTo>
                    <a:pt x="10698988" y="38100"/>
                  </a:lnTo>
                  <a:lnTo>
                    <a:pt x="0" y="38100"/>
                  </a:lnTo>
                  <a:lnTo>
                    <a:pt x="0" y="0"/>
                  </a:lnTo>
                  <a:close/>
                </a:path>
              </a:pathLst>
            </a:custGeom>
            <a:blipFill>
              <a:blip r:embed="rId3"/>
              <a:stretch>
                <a:fillRect l="0" t="-25" r="0" b="-25"/>
              </a:stretch>
            </a:blipFill>
          </p:spPr>
        </p:sp>
      </p:grpSp>
      <p:sp>
        <p:nvSpPr>
          <p:cNvPr name="TextBox 11" id="11"/>
          <p:cNvSpPr txBox="true"/>
          <p:nvPr/>
        </p:nvSpPr>
        <p:spPr>
          <a:xfrm rot="0">
            <a:off x="992238" y="3934420"/>
            <a:ext cx="6639669" cy="417611"/>
          </a:xfrm>
          <a:prstGeom prst="rect">
            <a:avLst/>
          </a:prstGeom>
        </p:spPr>
        <p:txBody>
          <a:bodyPr anchor="t" rtlCol="false" tIns="0" lIns="0" bIns="0" rIns="0">
            <a:spAutoFit/>
          </a:bodyPr>
          <a:lstStyle/>
          <a:p>
            <a:pPr algn="l">
              <a:lnSpc>
                <a:spcPts val="3124"/>
              </a:lnSpc>
            </a:pPr>
            <a:r>
              <a:rPr lang="en-US" sz="2499">
                <a:solidFill>
                  <a:srgbClr val="000000"/>
                </a:solidFill>
                <a:latin typeface="Libre Baskerville"/>
                <a:ea typeface="Libre Baskerville"/>
                <a:cs typeface="Libre Baskerville"/>
                <a:sym typeface="Libre Baskerville"/>
              </a:rPr>
              <a:t>Normalization (Chuẩn Hóa Giá Trị Pixel)</a:t>
            </a:r>
          </a:p>
        </p:txBody>
      </p:sp>
      <p:grpSp>
        <p:nvGrpSpPr>
          <p:cNvPr name="Group 12" id="12"/>
          <p:cNvGrpSpPr>
            <a:grpSpLocks noChangeAspect="true"/>
          </p:cNvGrpSpPr>
          <p:nvPr/>
        </p:nvGrpSpPr>
        <p:grpSpPr>
          <a:xfrm rot="0">
            <a:off x="992238" y="4649540"/>
            <a:ext cx="8024217" cy="445294"/>
            <a:chOff x="0" y="0"/>
            <a:chExt cx="10698957" cy="593725"/>
          </a:xfrm>
        </p:grpSpPr>
        <p:sp>
          <p:nvSpPr>
            <p:cNvPr name="Freeform 13" id="13" descr="preencoded.png"/>
            <p:cNvSpPr/>
            <p:nvPr/>
          </p:nvSpPr>
          <p:spPr>
            <a:xfrm flipH="false" flipV="false" rot="0">
              <a:off x="0" y="0"/>
              <a:ext cx="10698988" cy="593725"/>
            </a:xfrm>
            <a:custGeom>
              <a:avLst/>
              <a:gdLst/>
              <a:ahLst/>
              <a:cxnLst/>
              <a:rect r="r" b="b" t="t" l="l"/>
              <a:pathLst>
                <a:path h="593725" w="10698988">
                  <a:moveTo>
                    <a:pt x="0" y="0"/>
                  </a:moveTo>
                  <a:lnTo>
                    <a:pt x="10698988" y="0"/>
                  </a:lnTo>
                  <a:lnTo>
                    <a:pt x="10698988" y="593725"/>
                  </a:lnTo>
                  <a:lnTo>
                    <a:pt x="0" y="593725"/>
                  </a:lnTo>
                  <a:lnTo>
                    <a:pt x="0" y="0"/>
                  </a:lnTo>
                  <a:close/>
                </a:path>
              </a:pathLst>
            </a:custGeom>
            <a:blipFill>
              <a:blip r:embed="rId4"/>
              <a:stretch>
                <a:fillRect l="0" t="-233" r="0" b="-233"/>
              </a:stretch>
            </a:blipFill>
          </p:spPr>
        </p:sp>
      </p:grpSp>
      <p:sp>
        <p:nvSpPr>
          <p:cNvPr name="TextBox 14" id="14"/>
          <p:cNvSpPr txBox="true"/>
          <p:nvPr/>
        </p:nvSpPr>
        <p:spPr>
          <a:xfrm rot="0">
            <a:off x="992237" y="5357515"/>
            <a:ext cx="8024217" cy="1394460"/>
          </a:xfrm>
          <a:prstGeom prst="rect">
            <a:avLst/>
          </a:prstGeom>
        </p:spPr>
        <p:txBody>
          <a:bodyPr anchor="t" rtlCol="false" tIns="0" lIns="0" bIns="0" rIns="0">
            <a:spAutoFit/>
          </a:bodyPr>
          <a:lstStyle/>
          <a:p>
            <a:pPr algn="l">
              <a:lnSpc>
                <a:spcPts val="3824"/>
              </a:lnSpc>
            </a:pPr>
            <a:r>
              <a:rPr lang="en-US" sz="2399">
                <a:solidFill>
                  <a:srgbClr val="000000"/>
                </a:solidFill>
                <a:latin typeface="Open Sans"/>
                <a:ea typeface="Open Sans"/>
                <a:cs typeface="Open Sans"/>
                <a:sym typeface="Open Sans"/>
              </a:rPr>
              <a:t>Chuyển đổi giá trị pixel từ dải </a:t>
            </a:r>
            <a:r>
              <a:rPr lang="en-US" sz="2399" i="true">
                <a:solidFill>
                  <a:srgbClr val="000000"/>
                </a:solidFill>
                <a:latin typeface="Open Sans Italics"/>
                <a:ea typeface="Open Sans Italics"/>
                <a:cs typeface="Open Sans Italics"/>
                <a:sym typeface="Open Sans Italics"/>
              </a:rPr>
              <a:t>[0, 255]</a:t>
            </a:r>
            <a:r>
              <a:rPr lang="en-US" sz="2399">
                <a:solidFill>
                  <a:srgbClr val="000000"/>
                </a:solidFill>
                <a:latin typeface="Open Sans"/>
                <a:ea typeface="Open Sans"/>
                <a:cs typeface="Open Sans"/>
                <a:sym typeface="Open Sans"/>
              </a:rPr>
              <a:t> sang dải </a:t>
            </a:r>
            <a:r>
              <a:rPr lang="en-US" sz="2399" i="true">
                <a:solidFill>
                  <a:srgbClr val="000000"/>
                </a:solidFill>
                <a:latin typeface="Open Sans Italics"/>
                <a:ea typeface="Open Sans Italics"/>
                <a:cs typeface="Open Sans Italics"/>
                <a:sym typeface="Open Sans Italics"/>
              </a:rPr>
              <a:t>[0, 1]</a:t>
            </a:r>
            <a:r>
              <a:rPr lang="en-US" sz="2399">
                <a:solidFill>
                  <a:srgbClr val="000000"/>
                </a:solidFill>
                <a:latin typeface="Open Sans"/>
                <a:ea typeface="Open Sans"/>
                <a:cs typeface="Open Sans"/>
                <a:sym typeface="Open Sans"/>
              </a:rPr>
              <a:t>. Bước này giúp mô hình học hiệu quả hơn, tránh hiện tượng bão hòa gradient và tăng tốc quá trình hội tụ.</a:t>
            </a:r>
          </a:p>
        </p:txBody>
      </p:sp>
      <p:sp>
        <p:nvSpPr>
          <p:cNvPr name="TextBox 15" id="15"/>
          <p:cNvSpPr txBox="true"/>
          <p:nvPr/>
        </p:nvSpPr>
        <p:spPr>
          <a:xfrm rot="0">
            <a:off x="9271546" y="3297139"/>
            <a:ext cx="255091" cy="385614"/>
          </a:xfrm>
          <a:prstGeom prst="rect">
            <a:avLst/>
          </a:prstGeom>
        </p:spPr>
        <p:txBody>
          <a:bodyPr anchor="t" rtlCol="false" tIns="0" lIns="0" bIns="0" rIns="0">
            <a:spAutoFit/>
          </a:bodyPr>
          <a:lstStyle/>
          <a:p>
            <a:pPr algn="l">
              <a:lnSpc>
                <a:spcPts val="3187"/>
              </a:lnSpc>
            </a:pPr>
            <a:r>
              <a:rPr lang="en-US" sz="2000">
                <a:solidFill>
                  <a:srgbClr val="000000"/>
                </a:solidFill>
                <a:latin typeface="Libre Baskerville"/>
                <a:ea typeface="Libre Baskerville"/>
                <a:cs typeface="Libre Baskerville"/>
                <a:sym typeface="Libre Baskerville"/>
              </a:rPr>
              <a:t>02</a:t>
            </a:r>
          </a:p>
        </p:txBody>
      </p:sp>
      <p:grpSp>
        <p:nvGrpSpPr>
          <p:cNvPr name="Group 16" id="16"/>
          <p:cNvGrpSpPr>
            <a:grpSpLocks noChangeAspect="true"/>
          </p:cNvGrpSpPr>
          <p:nvPr/>
        </p:nvGrpSpPr>
        <p:grpSpPr>
          <a:xfrm rot="0">
            <a:off x="9271546" y="3783062"/>
            <a:ext cx="8024217" cy="28575"/>
            <a:chOff x="0" y="0"/>
            <a:chExt cx="10698957" cy="38100"/>
          </a:xfrm>
        </p:grpSpPr>
        <p:sp>
          <p:nvSpPr>
            <p:cNvPr name="Freeform 17" id="17" descr="preencoded.png"/>
            <p:cNvSpPr/>
            <p:nvPr/>
          </p:nvSpPr>
          <p:spPr>
            <a:xfrm flipH="false" flipV="false" rot="0">
              <a:off x="0" y="0"/>
              <a:ext cx="10698988" cy="38100"/>
            </a:xfrm>
            <a:custGeom>
              <a:avLst/>
              <a:gdLst/>
              <a:ahLst/>
              <a:cxnLst/>
              <a:rect r="r" b="b" t="t" l="l"/>
              <a:pathLst>
                <a:path h="38100" w="10698988">
                  <a:moveTo>
                    <a:pt x="0" y="0"/>
                  </a:moveTo>
                  <a:lnTo>
                    <a:pt x="10698988" y="0"/>
                  </a:lnTo>
                  <a:lnTo>
                    <a:pt x="10698988" y="38100"/>
                  </a:lnTo>
                  <a:lnTo>
                    <a:pt x="0" y="38100"/>
                  </a:lnTo>
                  <a:lnTo>
                    <a:pt x="0" y="0"/>
                  </a:lnTo>
                  <a:close/>
                </a:path>
              </a:pathLst>
            </a:custGeom>
            <a:blipFill>
              <a:blip r:embed="rId3"/>
              <a:stretch>
                <a:fillRect l="0" t="-25" r="0" b="-25"/>
              </a:stretch>
            </a:blipFill>
          </p:spPr>
        </p:sp>
      </p:grpSp>
      <p:sp>
        <p:nvSpPr>
          <p:cNvPr name="TextBox 18" id="18"/>
          <p:cNvSpPr txBox="true"/>
          <p:nvPr/>
        </p:nvSpPr>
        <p:spPr>
          <a:xfrm rot="0">
            <a:off x="9271546" y="3934420"/>
            <a:ext cx="5248870" cy="417611"/>
          </a:xfrm>
          <a:prstGeom prst="rect">
            <a:avLst/>
          </a:prstGeom>
        </p:spPr>
        <p:txBody>
          <a:bodyPr anchor="t" rtlCol="false" tIns="0" lIns="0" bIns="0" rIns="0">
            <a:spAutoFit/>
          </a:bodyPr>
          <a:lstStyle/>
          <a:p>
            <a:pPr algn="l">
              <a:lnSpc>
                <a:spcPts val="3124"/>
              </a:lnSpc>
            </a:pPr>
            <a:r>
              <a:rPr lang="en-US" sz="2499">
                <a:solidFill>
                  <a:srgbClr val="000000"/>
                </a:solidFill>
                <a:latin typeface="Libre Baskerville"/>
                <a:ea typeface="Libre Baskerville"/>
                <a:cs typeface="Libre Baskerville"/>
                <a:sym typeface="Libre Baskerville"/>
              </a:rPr>
              <a:t>Reshape (Định Hình Lại Tensor)</a:t>
            </a:r>
          </a:p>
        </p:txBody>
      </p:sp>
      <p:grpSp>
        <p:nvGrpSpPr>
          <p:cNvPr name="Group 19" id="19"/>
          <p:cNvGrpSpPr>
            <a:grpSpLocks noChangeAspect="true"/>
          </p:cNvGrpSpPr>
          <p:nvPr/>
        </p:nvGrpSpPr>
        <p:grpSpPr>
          <a:xfrm rot="0">
            <a:off x="9271546" y="4649540"/>
            <a:ext cx="8024217" cy="416719"/>
            <a:chOff x="0" y="0"/>
            <a:chExt cx="10698957" cy="555625"/>
          </a:xfrm>
        </p:grpSpPr>
        <p:sp>
          <p:nvSpPr>
            <p:cNvPr name="Freeform 20" id="20" descr="preencoded.png"/>
            <p:cNvSpPr/>
            <p:nvPr/>
          </p:nvSpPr>
          <p:spPr>
            <a:xfrm flipH="false" flipV="false" rot="0">
              <a:off x="0" y="0"/>
              <a:ext cx="10698988" cy="555625"/>
            </a:xfrm>
            <a:custGeom>
              <a:avLst/>
              <a:gdLst/>
              <a:ahLst/>
              <a:cxnLst/>
              <a:rect r="r" b="b" t="t" l="l"/>
              <a:pathLst>
                <a:path h="555625" w="10698988">
                  <a:moveTo>
                    <a:pt x="0" y="0"/>
                  </a:moveTo>
                  <a:lnTo>
                    <a:pt x="10698988" y="0"/>
                  </a:lnTo>
                  <a:lnTo>
                    <a:pt x="10698988" y="555625"/>
                  </a:lnTo>
                  <a:lnTo>
                    <a:pt x="0" y="555625"/>
                  </a:lnTo>
                  <a:lnTo>
                    <a:pt x="0" y="0"/>
                  </a:lnTo>
                  <a:close/>
                </a:path>
              </a:pathLst>
            </a:custGeom>
            <a:blipFill>
              <a:blip r:embed="rId5"/>
              <a:stretch>
                <a:fillRect l="0" t="-252" r="0" b="-252"/>
              </a:stretch>
            </a:blipFill>
          </p:spPr>
        </p:sp>
      </p:grpSp>
      <p:sp>
        <p:nvSpPr>
          <p:cNvPr name="TextBox 21" id="21"/>
          <p:cNvSpPr txBox="true"/>
          <p:nvPr/>
        </p:nvSpPr>
        <p:spPr>
          <a:xfrm rot="0">
            <a:off x="9271546" y="5328940"/>
            <a:ext cx="8024217" cy="1870710"/>
          </a:xfrm>
          <a:prstGeom prst="rect">
            <a:avLst/>
          </a:prstGeom>
        </p:spPr>
        <p:txBody>
          <a:bodyPr anchor="t" rtlCol="false" tIns="0" lIns="0" bIns="0" rIns="0">
            <a:spAutoFit/>
          </a:bodyPr>
          <a:lstStyle/>
          <a:p>
            <a:pPr algn="l">
              <a:lnSpc>
                <a:spcPts val="3824"/>
              </a:lnSpc>
            </a:pPr>
            <a:r>
              <a:rPr lang="en-US" sz="2399">
                <a:solidFill>
                  <a:srgbClr val="000000"/>
                </a:solidFill>
                <a:latin typeface="Open Sans"/>
                <a:ea typeface="Open Sans"/>
                <a:cs typeface="Open Sans"/>
                <a:sym typeface="Open Sans"/>
              </a:rPr>
              <a:t>Thêm chiều Batch (Batch Dimension) và chiều Kênh (Channel Dimension). </a:t>
            </a:r>
            <a:r>
              <a:rPr lang="en-US" sz="2399" i="true">
                <a:solidFill>
                  <a:srgbClr val="000000"/>
                </a:solidFill>
                <a:latin typeface="Open Sans Italics"/>
                <a:ea typeface="Open Sans Italics"/>
                <a:cs typeface="Open Sans Italics"/>
                <a:sym typeface="Open Sans Italics"/>
              </a:rPr>
              <a:t>(1, 28, 28, 1)</a:t>
            </a:r>
            <a:r>
              <a:rPr lang="en-US" sz="2399">
                <a:solidFill>
                  <a:srgbClr val="000000"/>
                </a:solidFill>
                <a:latin typeface="Open Sans"/>
                <a:ea typeface="Open Sans"/>
                <a:cs typeface="Open Sans"/>
                <a:sym typeface="Open Sans"/>
              </a:rPr>
              <a:t> có nghĩa là: 1 ảnh trong một batch, kích thước </a:t>
            </a:r>
            <a:r>
              <a:rPr lang="en-US" sz="2399" i="true">
                <a:solidFill>
                  <a:srgbClr val="000000"/>
                </a:solidFill>
                <a:latin typeface="Open Sans Italics"/>
                <a:ea typeface="Open Sans Italics"/>
                <a:cs typeface="Open Sans Italics"/>
                <a:sym typeface="Open Sans Italics"/>
              </a:rPr>
              <a:t>28x28</a:t>
            </a:r>
            <a:r>
              <a:rPr lang="en-US" sz="2399">
                <a:solidFill>
                  <a:srgbClr val="000000"/>
                </a:solidFill>
                <a:latin typeface="Open Sans"/>
                <a:ea typeface="Open Sans"/>
                <a:cs typeface="Open Sans"/>
                <a:sym typeface="Open Sans"/>
              </a:rPr>
              <a:t> pixel, và 1 kênh màu (ảnh xám).</a:t>
            </a:r>
          </a:p>
        </p:txBody>
      </p:sp>
      <p:sp>
        <p:nvSpPr>
          <p:cNvPr name="TextBox 22" id="22"/>
          <p:cNvSpPr txBox="true"/>
          <p:nvPr/>
        </p:nvSpPr>
        <p:spPr>
          <a:xfrm rot="0">
            <a:off x="1119783" y="7256800"/>
            <a:ext cx="16303526" cy="918210"/>
          </a:xfrm>
          <a:prstGeom prst="rect">
            <a:avLst/>
          </a:prstGeom>
        </p:spPr>
        <p:txBody>
          <a:bodyPr anchor="t" rtlCol="false" tIns="0" lIns="0" bIns="0" rIns="0">
            <a:spAutoFit/>
          </a:bodyPr>
          <a:lstStyle/>
          <a:p>
            <a:pPr algn="l">
              <a:lnSpc>
                <a:spcPts val="3824"/>
              </a:lnSpc>
            </a:pPr>
            <a:r>
              <a:rPr lang="en-US" sz="2399">
                <a:solidFill>
                  <a:srgbClr val="000000"/>
                </a:solidFill>
                <a:latin typeface="Open Sans"/>
                <a:ea typeface="Open Sans"/>
                <a:cs typeface="Open Sans"/>
                <a:sym typeface="Open Sans"/>
              </a:rPr>
              <a:t>Đầu vào cuối cùng cho mô hình CNN sẽ là: Ảnh Binary, kích thước 28x28x1, với các giá trị float32, và đã được căn chỉnh trọng tâm.</a:t>
            </a:r>
          </a:p>
        </p:txBody>
      </p:sp>
      <p:grpSp>
        <p:nvGrpSpPr>
          <p:cNvPr name="Group 23" id="23"/>
          <p:cNvGrpSpPr/>
          <p:nvPr/>
        </p:nvGrpSpPr>
        <p:grpSpPr>
          <a:xfrm rot="0">
            <a:off x="1028700" y="8567142"/>
            <a:ext cx="16303526" cy="1492746"/>
            <a:chOff x="0" y="0"/>
            <a:chExt cx="21738035" cy="1990328"/>
          </a:xfrm>
        </p:grpSpPr>
        <p:sp>
          <p:nvSpPr>
            <p:cNvPr name="Freeform 24" id="24"/>
            <p:cNvSpPr/>
            <p:nvPr/>
          </p:nvSpPr>
          <p:spPr>
            <a:xfrm flipH="false" flipV="false" rot="0">
              <a:off x="0" y="0"/>
              <a:ext cx="21738082" cy="1990344"/>
            </a:xfrm>
            <a:custGeom>
              <a:avLst/>
              <a:gdLst/>
              <a:ahLst/>
              <a:cxnLst/>
              <a:rect r="r" b="b" t="t" l="l"/>
              <a:pathLst>
                <a:path h="1990344" w="21738082">
                  <a:moveTo>
                    <a:pt x="0" y="51054"/>
                  </a:moveTo>
                  <a:cubicBezTo>
                    <a:pt x="0" y="22860"/>
                    <a:pt x="22860" y="0"/>
                    <a:pt x="51054" y="0"/>
                  </a:cubicBezTo>
                  <a:lnTo>
                    <a:pt x="21687028" y="0"/>
                  </a:lnTo>
                  <a:cubicBezTo>
                    <a:pt x="21715222" y="0"/>
                    <a:pt x="21738082" y="22860"/>
                    <a:pt x="21738082" y="51054"/>
                  </a:cubicBezTo>
                  <a:lnTo>
                    <a:pt x="21738082" y="1939290"/>
                  </a:lnTo>
                  <a:cubicBezTo>
                    <a:pt x="21738082" y="1967484"/>
                    <a:pt x="21715222" y="1990344"/>
                    <a:pt x="21687028" y="1990344"/>
                  </a:cubicBezTo>
                  <a:lnTo>
                    <a:pt x="51054" y="1990344"/>
                  </a:lnTo>
                  <a:cubicBezTo>
                    <a:pt x="22860" y="1990344"/>
                    <a:pt x="0" y="1967484"/>
                    <a:pt x="0" y="1939290"/>
                  </a:cubicBezTo>
                  <a:close/>
                </a:path>
              </a:pathLst>
            </a:custGeom>
            <a:solidFill>
              <a:srgbClr val="C3C2F0"/>
            </a:solidFill>
            <a:ln w="12700">
              <a:solidFill>
                <a:srgbClr val="000000"/>
              </a:solidFill>
            </a:ln>
          </p:spPr>
        </p:sp>
      </p:grpSp>
      <p:grpSp>
        <p:nvGrpSpPr>
          <p:cNvPr name="Group 25" id="25"/>
          <p:cNvGrpSpPr>
            <a:grpSpLocks noChangeAspect="true"/>
          </p:cNvGrpSpPr>
          <p:nvPr/>
        </p:nvGrpSpPr>
        <p:grpSpPr>
          <a:xfrm rot="0">
            <a:off x="1247329" y="8817710"/>
            <a:ext cx="318939" cy="255091"/>
            <a:chOff x="0" y="0"/>
            <a:chExt cx="425252" cy="340122"/>
          </a:xfrm>
        </p:grpSpPr>
        <p:sp>
          <p:nvSpPr>
            <p:cNvPr name="Freeform 26" id="26" descr="preencoded.png"/>
            <p:cNvSpPr/>
            <p:nvPr/>
          </p:nvSpPr>
          <p:spPr>
            <a:xfrm flipH="false" flipV="false" rot="0">
              <a:off x="0" y="0"/>
              <a:ext cx="425196" cy="340106"/>
            </a:xfrm>
            <a:custGeom>
              <a:avLst/>
              <a:gdLst/>
              <a:ahLst/>
              <a:cxnLst/>
              <a:rect r="r" b="b" t="t" l="l"/>
              <a:pathLst>
                <a:path h="340106" w="425196">
                  <a:moveTo>
                    <a:pt x="0" y="0"/>
                  </a:moveTo>
                  <a:lnTo>
                    <a:pt x="425196" y="0"/>
                  </a:lnTo>
                  <a:lnTo>
                    <a:pt x="425196" y="340106"/>
                  </a:lnTo>
                  <a:lnTo>
                    <a:pt x="0" y="340106"/>
                  </a:lnTo>
                  <a:lnTo>
                    <a:pt x="0" y="0"/>
                  </a:lnTo>
                  <a:close/>
                </a:path>
              </a:pathLst>
            </a:custGeom>
            <a:blipFill>
              <a:blip r:embed="rId6"/>
              <a:stretch>
                <a:fillRect l="0" t="-1148" r="-13" b="-1152"/>
              </a:stretch>
            </a:blipFill>
          </p:spPr>
        </p:sp>
      </p:grpSp>
      <p:sp>
        <p:nvSpPr>
          <p:cNvPr name="TextBox 27" id="27"/>
          <p:cNvSpPr txBox="true"/>
          <p:nvPr/>
        </p:nvSpPr>
        <p:spPr>
          <a:xfrm rot="0">
            <a:off x="1916981" y="8731985"/>
            <a:ext cx="15219312" cy="918210"/>
          </a:xfrm>
          <a:prstGeom prst="rect">
            <a:avLst/>
          </a:prstGeom>
        </p:spPr>
        <p:txBody>
          <a:bodyPr anchor="t" rtlCol="false" tIns="0" lIns="0" bIns="0" rIns="0">
            <a:spAutoFit/>
          </a:bodyPr>
          <a:lstStyle/>
          <a:p>
            <a:pPr algn="l">
              <a:lnSpc>
                <a:spcPts val="3824"/>
              </a:lnSpc>
            </a:pPr>
            <a:r>
              <a:rPr lang="en-US" sz="2399" b="true">
                <a:solidFill>
                  <a:srgbClr val="000000"/>
                </a:solidFill>
                <a:latin typeface="Open Sans Bold"/>
                <a:ea typeface="Open Sans Bold"/>
                <a:cs typeface="Open Sans Bold"/>
                <a:sym typeface="Open Sans Bold"/>
              </a:rPr>
              <a:t>Ghi chú:</a:t>
            </a:r>
            <a:r>
              <a:rPr lang="en-US" sz="2399">
                <a:solidFill>
                  <a:srgbClr val="000000"/>
                </a:solidFill>
                <a:latin typeface="Open Sans"/>
                <a:ea typeface="Open Sans"/>
                <a:cs typeface="Open Sans"/>
                <a:sym typeface="Open Sans"/>
              </a:rPr>
              <a:t> Đây là bước </a:t>
            </a:r>
            <a:r>
              <a:rPr lang="en-US" sz="2399">
                <a:solidFill>
                  <a:srgbClr val="007BFF"/>
                </a:solidFill>
                <a:latin typeface="Open Sans"/>
                <a:ea typeface="Open Sans"/>
                <a:cs typeface="Open Sans"/>
                <a:sym typeface="Open Sans"/>
              </a:rPr>
              <a:t>"đóng gói tiêu chuẩn"</a:t>
            </a:r>
            <a:r>
              <a:rPr lang="en-US" sz="2399">
                <a:solidFill>
                  <a:srgbClr val="000000"/>
                </a:solidFill>
                <a:latin typeface="Open Sans"/>
                <a:ea typeface="Open Sans"/>
                <a:cs typeface="Open Sans"/>
                <a:sym typeface="Open Sans"/>
              </a:rPr>
              <a:t> trước khi đưa dữ liệu vào model CNN, đảm bảo tính nhất quán và tương thích với kiến trúc mạng.</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92237" y="1930896"/>
            <a:ext cx="10648157" cy="935815"/>
          </a:xfrm>
          <a:prstGeom prst="rect">
            <a:avLst/>
          </a:prstGeom>
        </p:spPr>
        <p:txBody>
          <a:bodyPr anchor="t" rtlCol="false" tIns="0" lIns="0" bIns="0" rIns="0">
            <a:spAutoFit/>
          </a:bodyPr>
          <a:lstStyle/>
          <a:p>
            <a:pPr algn="l">
              <a:lnSpc>
                <a:spcPts val="7436"/>
              </a:lnSpc>
            </a:pPr>
            <a:r>
              <a:rPr lang="en-US" sz="5962">
                <a:solidFill>
                  <a:srgbClr val="403CCF"/>
                </a:solidFill>
                <a:latin typeface="Libre Baskerville"/>
                <a:ea typeface="Libre Baskerville"/>
                <a:cs typeface="Libre Baskerville"/>
                <a:sym typeface="Libre Baskerville"/>
              </a:rPr>
              <a:t>Tại Sao Cần Preprocessing?</a:t>
            </a:r>
          </a:p>
        </p:txBody>
      </p:sp>
      <p:sp>
        <p:nvSpPr>
          <p:cNvPr name="TextBox 7" id="7"/>
          <p:cNvSpPr txBox="true"/>
          <p:nvPr/>
        </p:nvSpPr>
        <p:spPr>
          <a:xfrm rot="0">
            <a:off x="992237" y="3288655"/>
            <a:ext cx="16303526" cy="596525"/>
          </a:xfrm>
          <a:prstGeom prst="rect">
            <a:avLst/>
          </a:prstGeom>
        </p:spPr>
        <p:txBody>
          <a:bodyPr anchor="t" rtlCol="false" tIns="0" lIns="0" bIns="0" rIns="0">
            <a:spAutoFit/>
          </a:bodyPr>
          <a:lstStyle/>
          <a:p>
            <a:pPr algn="l">
              <a:lnSpc>
                <a:spcPts val="5082"/>
              </a:lnSpc>
            </a:pPr>
            <a:r>
              <a:rPr lang="en-US" sz="3149">
                <a:solidFill>
                  <a:srgbClr val="000000"/>
                </a:solidFill>
                <a:latin typeface="Open Sans"/>
                <a:ea typeface="Open Sans"/>
                <a:cs typeface="Open Sans"/>
                <a:sym typeface="Open Sans"/>
              </a:rPr>
              <a:t>Model học từ ảnh ĐÃ xử lý - Tầm quan trọng của tính nhất quán</a:t>
            </a:r>
          </a:p>
        </p:txBody>
      </p:sp>
      <p:sp>
        <p:nvSpPr>
          <p:cNvPr name="TextBox 8" id="8"/>
          <p:cNvSpPr txBox="true"/>
          <p:nvPr/>
        </p:nvSpPr>
        <p:spPr>
          <a:xfrm rot="0">
            <a:off x="992237" y="4562772"/>
            <a:ext cx="5422801" cy="494348"/>
          </a:xfrm>
          <a:prstGeom prst="rect">
            <a:avLst/>
          </a:prstGeom>
        </p:spPr>
        <p:txBody>
          <a:bodyPr anchor="t" rtlCol="false" tIns="0" lIns="0" bIns="0" rIns="0">
            <a:spAutoFit/>
          </a:bodyPr>
          <a:lstStyle/>
          <a:p>
            <a:pPr algn="l">
              <a:lnSpc>
                <a:spcPts val="3937"/>
              </a:lnSpc>
            </a:pPr>
            <a:r>
              <a:rPr lang="en-US" sz="3149">
                <a:solidFill>
                  <a:srgbClr val="000000"/>
                </a:solidFill>
                <a:latin typeface="Libre Baskerville"/>
                <a:ea typeface="Libre Baskerville"/>
                <a:cs typeface="Libre Baskerville"/>
                <a:sym typeface="Libre Baskerville"/>
              </a:rPr>
              <a:t>✅</a:t>
            </a:r>
            <a:r>
              <a:rPr lang="en-US" sz="3149">
                <a:solidFill>
                  <a:srgbClr val="403CCF"/>
                </a:solidFill>
                <a:latin typeface="Libre Baskerville"/>
                <a:ea typeface="Libre Baskerville"/>
                <a:cs typeface="Libre Baskerville"/>
                <a:sym typeface="Libre Baskerville"/>
              </a:rPr>
              <a:t> VỚI PREPROCESSING</a:t>
            </a:r>
          </a:p>
        </p:txBody>
      </p:sp>
      <p:sp>
        <p:nvSpPr>
          <p:cNvPr name="TextBox 9" id="9"/>
          <p:cNvSpPr txBox="true"/>
          <p:nvPr/>
        </p:nvSpPr>
        <p:spPr>
          <a:xfrm rot="0">
            <a:off x="992238" y="5193952"/>
            <a:ext cx="7805886" cy="1040266"/>
          </a:xfrm>
          <a:prstGeom prst="rect">
            <a:avLst/>
          </a:prstGeom>
        </p:spPr>
        <p:txBody>
          <a:bodyPr anchor="t" rtlCol="false" tIns="0" lIns="0" bIns="0" rIns="0">
            <a:spAutoFit/>
          </a:bodyPr>
          <a:lstStyle/>
          <a:p>
            <a:pPr algn="l" marL="390226" indent="-195113" lvl="1">
              <a:lnSpc>
                <a:spcPts val="4213"/>
              </a:lnSpc>
              <a:buFont typeface="Arial"/>
              <a:buChar char="•"/>
            </a:pPr>
            <a:r>
              <a:rPr lang="en-US" sz="2587">
                <a:solidFill>
                  <a:srgbClr val="000000"/>
                </a:solidFill>
                <a:latin typeface="Open Sans"/>
                <a:ea typeface="Open Sans"/>
                <a:cs typeface="Open Sans"/>
                <a:sym typeface="Open Sans"/>
              </a:rPr>
              <a:t>Dataset huấn luyện đã qua preprocessing → Model học features từ ảnh đã chuẩn hóa.</a:t>
            </a:r>
          </a:p>
        </p:txBody>
      </p:sp>
      <p:sp>
        <p:nvSpPr>
          <p:cNvPr name="TextBox 10" id="10"/>
          <p:cNvSpPr txBox="true"/>
          <p:nvPr/>
        </p:nvSpPr>
        <p:spPr>
          <a:xfrm rot="0">
            <a:off x="992238" y="6200329"/>
            <a:ext cx="7805886" cy="1040266"/>
          </a:xfrm>
          <a:prstGeom prst="rect">
            <a:avLst/>
          </a:prstGeom>
        </p:spPr>
        <p:txBody>
          <a:bodyPr anchor="t" rtlCol="false" tIns="0" lIns="0" bIns="0" rIns="0">
            <a:spAutoFit/>
          </a:bodyPr>
          <a:lstStyle/>
          <a:p>
            <a:pPr algn="l" marL="390226" indent="-195113" lvl="1">
              <a:lnSpc>
                <a:spcPts val="4213"/>
              </a:lnSpc>
              <a:buFont typeface="Arial"/>
              <a:buChar char="•"/>
            </a:pPr>
            <a:r>
              <a:rPr lang="en-US" sz="2587">
                <a:solidFill>
                  <a:srgbClr val="000000"/>
                </a:solidFill>
                <a:latin typeface="Open Sans"/>
                <a:ea typeface="Open Sans"/>
                <a:cs typeface="Open Sans"/>
                <a:sym typeface="Open Sans"/>
              </a:rPr>
              <a:t>Ảnh test cũng phải qua preprocessing tương tự → Consistency (Đồng nhất dữ liệu).</a:t>
            </a:r>
          </a:p>
        </p:txBody>
      </p:sp>
      <p:sp>
        <p:nvSpPr>
          <p:cNvPr name="TextBox 11" id="11"/>
          <p:cNvSpPr txBox="true"/>
          <p:nvPr/>
        </p:nvSpPr>
        <p:spPr>
          <a:xfrm rot="0">
            <a:off x="992238" y="7206704"/>
            <a:ext cx="7805886" cy="1573666"/>
          </a:xfrm>
          <a:prstGeom prst="rect">
            <a:avLst/>
          </a:prstGeom>
        </p:spPr>
        <p:txBody>
          <a:bodyPr anchor="t" rtlCol="false" tIns="0" lIns="0" bIns="0" rIns="0">
            <a:spAutoFit/>
          </a:bodyPr>
          <a:lstStyle/>
          <a:p>
            <a:pPr algn="l" marL="390226" indent="-195113" lvl="1">
              <a:lnSpc>
                <a:spcPts val="4213"/>
              </a:lnSpc>
              <a:buFont typeface="Arial"/>
              <a:buChar char="•"/>
            </a:pPr>
            <a:r>
              <a:rPr lang="en-US" sz="2587">
                <a:solidFill>
                  <a:srgbClr val="000000"/>
                </a:solidFill>
                <a:latin typeface="Open Sans"/>
                <a:ea typeface="Open Sans"/>
                <a:cs typeface="Open Sans"/>
                <a:sym typeface="Open Sans"/>
              </a:rPr>
              <a:t>Preprocessing loại bỏ nhiễu, chuẩn hóa vị trí/kích thước → Model tập trung học shape (hình dạng).</a:t>
            </a:r>
          </a:p>
        </p:txBody>
      </p:sp>
      <p:sp>
        <p:nvSpPr>
          <p:cNvPr name="TextBox 12" id="12"/>
          <p:cNvSpPr txBox="true"/>
          <p:nvPr/>
        </p:nvSpPr>
        <p:spPr>
          <a:xfrm rot="0">
            <a:off x="9499401" y="4562772"/>
            <a:ext cx="6398320" cy="494348"/>
          </a:xfrm>
          <a:prstGeom prst="rect">
            <a:avLst/>
          </a:prstGeom>
        </p:spPr>
        <p:txBody>
          <a:bodyPr anchor="t" rtlCol="false" tIns="0" lIns="0" bIns="0" rIns="0">
            <a:spAutoFit/>
          </a:bodyPr>
          <a:lstStyle/>
          <a:p>
            <a:pPr algn="l">
              <a:lnSpc>
                <a:spcPts val="3937"/>
              </a:lnSpc>
            </a:pPr>
            <a:r>
              <a:rPr lang="en-US" sz="3149">
                <a:solidFill>
                  <a:srgbClr val="000000"/>
                </a:solidFill>
                <a:latin typeface="Libre Baskerville"/>
                <a:ea typeface="Libre Baskerville"/>
                <a:cs typeface="Libre Baskerville"/>
                <a:sym typeface="Libre Baskerville"/>
              </a:rPr>
              <a:t>❌</a:t>
            </a:r>
            <a:r>
              <a:rPr lang="en-US" sz="3149">
                <a:solidFill>
                  <a:srgbClr val="403CCF"/>
                </a:solidFill>
                <a:latin typeface="Libre Baskerville"/>
                <a:ea typeface="Libre Baskerville"/>
                <a:cs typeface="Libre Baskerville"/>
                <a:sym typeface="Libre Baskerville"/>
              </a:rPr>
              <a:t> KHÔNG PREPROCESSING</a:t>
            </a:r>
          </a:p>
        </p:txBody>
      </p:sp>
      <p:sp>
        <p:nvSpPr>
          <p:cNvPr name="TextBox 13" id="13"/>
          <p:cNvSpPr txBox="true"/>
          <p:nvPr/>
        </p:nvSpPr>
        <p:spPr>
          <a:xfrm rot="0">
            <a:off x="9499401" y="5193952"/>
            <a:ext cx="7805886" cy="1040266"/>
          </a:xfrm>
          <a:prstGeom prst="rect">
            <a:avLst/>
          </a:prstGeom>
        </p:spPr>
        <p:txBody>
          <a:bodyPr anchor="t" rtlCol="false" tIns="0" lIns="0" bIns="0" rIns="0">
            <a:spAutoFit/>
          </a:bodyPr>
          <a:lstStyle/>
          <a:p>
            <a:pPr algn="l" marL="390226" indent="-195113" lvl="1">
              <a:lnSpc>
                <a:spcPts val="4213"/>
              </a:lnSpc>
              <a:buFont typeface="Arial"/>
              <a:buChar char="•"/>
            </a:pPr>
            <a:r>
              <a:rPr lang="en-US" sz="2587">
                <a:solidFill>
                  <a:srgbClr val="000000"/>
                </a:solidFill>
                <a:latin typeface="Open Sans"/>
                <a:ea typeface="Open Sans"/>
                <a:cs typeface="Open Sans"/>
                <a:sym typeface="Open Sans"/>
              </a:rPr>
              <a:t>Model phải học cả nhiễu, độ sáng, vị trí khác nhau → Khó hội tụ.</a:t>
            </a:r>
          </a:p>
        </p:txBody>
      </p:sp>
      <p:sp>
        <p:nvSpPr>
          <p:cNvPr name="TextBox 14" id="14"/>
          <p:cNvSpPr txBox="true"/>
          <p:nvPr/>
        </p:nvSpPr>
        <p:spPr>
          <a:xfrm rot="0">
            <a:off x="9499401" y="6200329"/>
            <a:ext cx="7805886" cy="1040266"/>
          </a:xfrm>
          <a:prstGeom prst="rect">
            <a:avLst/>
          </a:prstGeom>
        </p:spPr>
        <p:txBody>
          <a:bodyPr anchor="t" rtlCol="false" tIns="0" lIns="0" bIns="0" rIns="0">
            <a:spAutoFit/>
          </a:bodyPr>
          <a:lstStyle/>
          <a:p>
            <a:pPr algn="l" marL="390226" indent="-195113" lvl="1">
              <a:lnSpc>
                <a:spcPts val="4213"/>
              </a:lnSpc>
              <a:buFont typeface="Arial"/>
              <a:buChar char="•"/>
            </a:pPr>
            <a:r>
              <a:rPr lang="en-US" sz="2587">
                <a:solidFill>
                  <a:srgbClr val="000000"/>
                </a:solidFill>
                <a:latin typeface="Open Sans"/>
                <a:ea typeface="Open Sans"/>
                <a:cs typeface="Open Sans"/>
                <a:sym typeface="Open Sans"/>
              </a:rPr>
              <a:t>Độ chính xác giảm mạnh do input không nhất quán.</a:t>
            </a:r>
          </a:p>
        </p:txBody>
      </p:sp>
      <p:sp>
        <p:nvSpPr>
          <p:cNvPr name="TextBox 15" id="15"/>
          <p:cNvSpPr txBox="true"/>
          <p:nvPr/>
        </p:nvSpPr>
        <p:spPr>
          <a:xfrm rot="0">
            <a:off x="9489878" y="7373945"/>
            <a:ext cx="7805886" cy="1040266"/>
          </a:xfrm>
          <a:prstGeom prst="rect">
            <a:avLst/>
          </a:prstGeom>
        </p:spPr>
        <p:txBody>
          <a:bodyPr anchor="t" rtlCol="false" tIns="0" lIns="0" bIns="0" rIns="0">
            <a:spAutoFit/>
          </a:bodyPr>
          <a:lstStyle/>
          <a:p>
            <a:pPr algn="l" marL="390226" indent="-195113" lvl="1">
              <a:lnSpc>
                <a:spcPts val="4213"/>
              </a:lnSpc>
              <a:buFont typeface="Arial"/>
              <a:buChar char="•"/>
            </a:pPr>
            <a:r>
              <a:rPr lang="en-US" sz="2587">
                <a:solidFill>
                  <a:srgbClr val="000000"/>
                </a:solidFill>
                <a:latin typeface="Open Sans"/>
                <a:ea typeface="Open Sans"/>
                <a:cs typeface="Open Sans"/>
                <a:sym typeface="Open Sans"/>
              </a:rPr>
              <a:t>Model overfit vào background thay vì shape (hình dạng).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TextBox 2" id="2"/>
          <p:cNvSpPr txBox="true"/>
          <p:nvPr/>
        </p:nvSpPr>
        <p:spPr>
          <a:xfrm rot="0">
            <a:off x="548754" y="1093361"/>
            <a:ext cx="278011" cy="337787"/>
          </a:xfrm>
          <a:prstGeom prst="rect">
            <a:avLst/>
          </a:prstGeom>
        </p:spPr>
        <p:txBody>
          <a:bodyPr anchor="t" rtlCol="false" tIns="0" lIns="0" bIns="0" rIns="0">
            <a:spAutoFit/>
          </a:bodyPr>
          <a:lstStyle/>
          <a:p>
            <a:pPr algn="l">
              <a:lnSpc>
                <a:spcPts val="2980"/>
              </a:lnSpc>
            </a:pPr>
            <a:r>
              <a:rPr lang="en-US" sz="1887">
                <a:solidFill>
                  <a:srgbClr val="000000"/>
                </a:solidFill>
                <a:latin typeface="Libre Baskerville"/>
                <a:ea typeface="Libre Baskerville"/>
                <a:cs typeface="Libre Baskerville"/>
                <a:sym typeface="Libre Baskerville"/>
              </a:rPr>
              <a:t>01</a:t>
            </a:r>
          </a:p>
        </p:txBody>
      </p:sp>
      <p:grpSp>
        <p:nvGrpSpPr>
          <p:cNvPr name="Group 3" id="3"/>
          <p:cNvGrpSpPr>
            <a:grpSpLocks noChangeAspect="true"/>
          </p:cNvGrpSpPr>
          <p:nvPr/>
        </p:nvGrpSpPr>
        <p:grpSpPr>
          <a:xfrm rot="0">
            <a:off x="815876" y="5997476"/>
            <a:ext cx="8252371" cy="19050"/>
            <a:chOff x="0" y="0"/>
            <a:chExt cx="11003162" cy="25400"/>
          </a:xfrm>
        </p:grpSpPr>
        <p:sp>
          <p:nvSpPr>
            <p:cNvPr name="Freeform 4" id="4" descr="preencoded.png"/>
            <p:cNvSpPr/>
            <p:nvPr/>
          </p:nvSpPr>
          <p:spPr>
            <a:xfrm flipH="false" flipV="false" rot="0">
              <a:off x="0" y="0"/>
              <a:ext cx="11003153" cy="25400"/>
            </a:xfrm>
            <a:custGeom>
              <a:avLst/>
              <a:gdLst/>
              <a:ahLst/>
              <a:cxnLst/>
              <a:rect r="r" b="b" t="t" l="l"/>
              <a:pathLst>
                <a:path h="25400" w="11003153">
                  <a:moveTo>
                    <a:pt x="0" y="0"/>
                  </a:moveTo>
                  <a:lnTo>
                    <a:pt x="11003153" y="0"/>
                  </a:lnTo>
                  <a:lnTo>
                    <a:pt x="11003153" y="25400"/>
                  </a:lnTo>
                  <a:lnTo>
                    <a:pt x="0" y="25400"/>
                  </a:lnTo>
                  <a:lnTo>
                    <a:pt x="0" y="0"/>
                  </a:lnTo>
                  <a:close/>
                </a:path>
              </a:pathLst>
            </a:custGeom>
            <a:blipFill>
              <a:blip r:embed="rId3"/>
              <a:stretch>
                <a:fillRect l="0" t="-22" r="0" b="-22"/>
              </a:stretch>
            </a:blipFill>
          </p:spPr>
        </p:sp>
      </p:grpSp>
      <p:sp>
        <p:nvSpPr>
          <p:cNvPr name="TextBox 5" id="5"/>
          <p:cNvSpPr txBox="true"/>
          <p:nvPr/>
        </p:nvSpPr>
        <p:spPr>
          <a:xfrm rot="0">
            <a:off x="548754" y="1580087"/>
            <a:ext cx="8252371" cy="1090262"/>
          </a:xfrm>
          <a:prstGeom prst="rect">
            <a:avLst/>
          </a:prstGeom>
        </p:spPr>
        <p:txBody>
          <a:bodyPr anchor="t" rtlCol="false" tIns="0" lIns="0" bIns="0" rIns="0">
            <a:spAutoFit/>
          </a:bodyPr>
          <a:lstStyle/>
          <a:p>
            <a:pPr algn="l">
              <a:lnSpc>
                <a:spcPts val="2980"/>
              </a:lnSpc>
            </a:pPr>
            <a:r>
              <a:rPr lang="en-US" sz="1887">
                <a:solidFill>
                  <a:srgbClr val="000000"/>
                </a:solidFill>
                <a:latin typeface="Open Sans"/>
                <a:ea typeface="Open Sans"/>
                <a:cs typeface="Open Sans"/>
                <a:sym typeface="Open Sans"/>
              </a:rPr>
              <a:t>Ảnh đầu vào được chia thành một lưới nhỏ gồm 8x8 ô (tổng cộng 64 "tiles"). Mỗi ô này sẽ được xử lý độc lập để tăng cường độ tương phản cục bộ.</a:t>
            </a:r>
          </a:p>
        </p:txBody>
      </p:sp>
      <p:sp>
        <p:nvSpPr>
          <p:cNvPr name="TextBox 6" id="6"/>
          <p:cNvSpPr txBox="true"/>
          <p:nvPr/>
        </p:nvSpPr>
        <p:spPr>
          <a:xfrm rot="0">
            <a:off x="482016" y="3069456"/>
            <a:ext cx="318790" cy="337787"/>
          </a:xfrm>
          <a:prstGeom prst="rect">
            <a:avLst/>
          </a:prstGeom>
        </p:spPr>
        <p:txBody>
          <a:bodyPr anchor="t" rtlCol="false" tIns="0" lIns="0" bIns="0" rIns="0">
            <a:spAutoFit/>
          </a:bodyPr>
          <a:lstStyle/>
          <a:p>
            <a:pPr algn="l">
              <a:lnSpc>
                <a:spcPts val="2980"/>
              </a:lnSpc>
            </a:pPr>
            <a:r>
              <a:rPr lang="en-US" sz="1887">
                <a:solidFill>
                  <a:srgbClr val="000000"/>
                </a:solidFill>
                <a:latin typeface="Libre Baskerville"/>
                <a:ea typeface="Libre Baskerville"/>
                <a:cs typeface="Libre Baskerville"/>
                <a:sym typeface="Libre Baskerville"/>
              </a:rPr>
              <a:t>02</a:t>
            </a:r>
          </a:p>
        </p:txBody>
      </p:sp>
      <p:grpSp>
        <p:nvGrpSpPr>
          <p:cNvPr name="Group 7" id="7"/>
          <p:cNvGrpSpPr>
            <a:grpSpLocks noChangeAspect="true"/>
          </p:cNvGrpSpPr>
          <p:nvPr/>
        </p:nvGrpSpPr>
        <p:grpSpPr>
          <a:xfrm rot="0">
            <a:off x="9219754" y="5997476"/>
            <a:ext cx="8252371" cy="19050"/>
            <a:chOff x="0" y="0"/>
            <a:chExt cx="11003162" cy="25400"/>
          </a:xfrm>
        </p:grpSpPr>
        <p:sp>
          <p:nvSpPr>
            <p:cNvPr name="Freeform 8" id="8" descr="preencoded.png"/>
            <p:cNvSpPr/>
            <p:nvPr/>
          </p:nvSpPr>
          <p:spPr>
            <a:xfrm flipH="false" flipV="false" rot="0">
              <a:off x="0" y="0"/>
              <a:ext cx="11003153" cy="25400"/>
            </a:xfrm>
            <a:custGeom>
              <a:avLst/>
              <a:gdLst/>
              <a:ahLst/>
              <a:cxnLst/>
              <a:rect r="r" b="b" t="t" l="l"/>
              <a:pathLst>
                <a:path h="25400" w="11003153">
                  <a:moveTo>
                    <a:pt x="0" y="0"/>
                  </a:moveTo>
                  <a:lnTo>
                    <a:pt x="11003153" y="0"/>
                  </a:lnTo>
                  <a:lnTo>
                    <a:pt x="11003153" y="25400"/>
                  </a:lnTo>
                  <a:lnTo>
                    <a:pt x="0" y="25400"/>
                  </a:lnTo>
                  <a:lnTo>
                    <a:pt x="0" y="0"/>
                  </a:lnTo>
                  <a:close/>
                </a:path>
              </a:pathLst>
            </a:custGeom>
            <a:blipFill>
              <a:blip r:embed="rId3"/>
              <a:stretch>
                <a:fillRect l="0" t="-22" r="0" b="-22"/>
              </a:stretch>
            </a:blipFill>
          </p:spPr>
        </p:sp>
      </p:grpSp>
      <p:sp>
        <p:nvSpPr>
          <p:cNvPr name="TextBox 9" id="9"/>
          <p:cNvSpPr txBox="true"/>
          <p:nvPr/>
        </p:nvSpPr>
        <p:spPr>
          <a:xfrm rot="0">
            <a:off x="351580" y="3558701"/>
            <a:ext cx="8252371" cy="1833212"/>
          </a:xfrm>
          <a:prstGeom prst="rect">
            <a:avLst/>
          </a:prstGeom>
        </p:spPr>
        <p:txBody>
          <a:bodyPr anchor="t" rtlCol="false" tIns="0" lIns="0" bIns="0" rIns="0">
            <a:spAutoFit/>
          </a:bodyPr>
          <a:lstStyle/>
          <a:p>
            <a:pPr algn="l">
              <a:lnSpc>
                <a:spcPts val="2980"/>
              </a:lnSpc>
            </a:pPr>
            <a:r>
              <a:rPr lang="en-US" sz="1887">
                <a:solidFill>
                  <a:srgbClr val="000000"/>
                </a:solidFill>
                <a:latin typeface="Open Sans"/>
                <a:ea typeface="Open Sans"/>
                <a:cs typeface="Open Sans"/>
                <a:sym typeface="Open Sans"/>
              </a:rPr>
              <a:t>Đối với mỗi ô, histogram của nó được tính toán. Nếu bất kỳ giá trị pixel nào vượt quá một giới hạn cho trước (ví dụ: clipLimit=2.0), phần dư sẽ được cắt bỏ và phân phối lại đồng đều cho các giá trị pixel khác trong cùng ô. Điều này ngăn chặn sự xuất hiện của nhiễu hoặc các vùng quá sáng/tối.</a:t>
            </a:r>
          </a:p>
        </p:txBody>
      </p:sp>
      <p:sp>
        <p:nvSpPr>
          <p:cNvPr name="TextBox 10" id="10"/>
          <p:cNvSpPr txBox="true"/>
          <p:nvPr/>
        </p:nvSpPr>
        <p:spPr>
          <a:xfrm rot="0">
            <a:off x="389359" y="5819058"/>
            <a:ext cx="318790" cy="337787"/>
          </a:xfrm>
          <a:prstGeom prst="rect">
            <a:avLst/>
          </a:prstGeom>
        </p:spPr>
        <p:txBody>
          <a:bodyPr anchor="t" rtlCol="false" tIns="0" lIns="0" bIns="0" rIns="0">
            <a:spAutoFit/>
          </a:bodyPr>
          <a:lstStyle/>
          <a:p>
            <a:pPr algn="l">
              <a:lnSpc>
                <a:spcPts val="2980"/>
              </a:lnSpc>
            </a:pPr>
            <a:r>
              <a:rPr lang="en-US" sz="1887">
                <a:solidFill>
                  <a:srgbClr val="000000"/>
                </a:solidFill>
                <a:latin typeface="Libre Baskerville"/>
                <a:ea typeface="Libre Baskerville"/>
                <a:cs typeface="Libre Baskerville"/>
                <a:sym typeface="Libre Baskerville"/>
              </a:rPr>
              <a:t>03</a:t>
            </a:r>
          </a:p>
        </p:txBody>
      </p:sp>
      <p:grpSp>
        <p:nvGrpSpPr>
          <p:cNvPr name="Group 11" id="11"/>
          <p:cNvGrpSpPr>
            <a:grpSpLocks noChangeAspect="true"/>
          </p:cNvGrpSpPr>
          <p:nvPr/>
        </p:nvGrpSpPr>
        <p:grpSpPr>
          <a:xfrm rot="0">
            <a:off x="815876" y="7654081"/>
            <a:ext cx="16656249" cy="19050"/>
            <a:chOff x="0" y="0"/>
            <a:chExt cx="22208332" cy="25400"/>
          </a:xfrm>
        </p:grpSpPr>
        <p:sp>
          <p:nvSpPr>
            <p:cNvPr name="Freeform 12" id="12" descr="preencoded.png"/>
            <p:cNvSpPr/>
            <p:nvPr/>
          </p:nvSpPr>
          <p:spPr>
            <a:xfrm flipH="false" flipV="false" rot="0">
              <a:off x="0" y="0"/>
              <a:ext cx="22208362" cy="25400"/>
            </a:xfrm>
            <a:custGeom>
              <a:avLst/>
              <a:gdLst/>
              <a:ahLst/>
              <a:cxnLst/>
              <a:rect r="r" b="b" t="t" l="l"/>
              <a:pathLst>
                <a:path h="25400" w="22208362">
                  <a:moveTo>
                    <a:pt x="0" y="0"/>
                  </a:moveTo>
                  <a:lnTo>
                    <a:pt x="22208362" y="0"/>
                  </a:lnTo>
                  <a:lnTo>
                    <a:pt x="22208362" y="25400"/>
                  </a:lnTo>
                  <a:lnTo>
                    <a:pt x="0" y="25400"/>
                  </a:lnTo>
                  <a:lnTo>
                    <a:pt x="0" y="0"/>
                  </a:lnTo>
                  <a:close/>
                </a:path>
              </a:pathLst>
            </a:custGeom>
            <a:blipFill>
              <a:blip r:embed="rId4"/>
              <a:stretch>
                <a:fillRect l="-8" t="0" r="-8" b="0"/>
              </a:stretch>
            </a:blipFill>
          </p:spPr>
        </p:sp>
      </p:grpSp>
      <p:sp>
        <p:nvSpPr>
          <p:cNvPr name="TextBox 13" id="13"/>
          <p:cNvSpPr txBox="true"/>
          <p:nvPr/>
        </p:nvSpPr>
        <p:spPr>
          <a:xfrm rot="0">
            <a:off x="351580" y="6309245"/>
            <a:ext cx="9104936" cy="1833212"/>
          </a:xfrm>
          <a:prstGeom prst="rect">
            <a:avLst/>
          </a:prstGeom>
        </p:spPr>
        <p:txBody>
          <a:bodyPr anchor="t" rtlCol="false" tIns="0" lIns="0" bIns="0" rIns="0">
            <a:spAutoFit/>
          </a:bodyPr>
          <a:lstStyle/>
          <a:p>
            <a:pPr algn="l">
              <a:lnSpc>
                <a:spcPts val="2980"/>
              </a:lnSpc>
            </a:pPr>
            <a:r>
              <a:rPr lang="en-US" sz="1887">
                <a:solidFill>
                  <a:srgbClr val="000000"/>
                </a:solidFill>
                <a:latin typeface="Open Sans"/>
                <a:ea typeface="Open Sans"/>
                <a:cs typeface="Open Sans"/>
                <a:sym typeface="Open Sans"/>
              </a:rPr>
              <a:t>Sau khi điều chỉnh histogram cho từng ô, một biến đổi ánh xạ được tạo ra. Để tránh hiệu ứng "khối" (checkerboard effect) giữa các ô, các giá trị pixel đầu ra được nội suy song tuyến tính (bilinear interpolation) giữa các biến đổi của 4 ô lân cận. Điều này đảm bảo một kết quả tăng cường độ tương phản mượt mà và tự nhiên trên toàn bộ ảnh.</a:t>
            </a:r>
          </a:p>
        </p:txBody>
      </p:sp>
      <p:grpSp>
        <p:nvGrpSpPr>
          <p:cNvPr name="Group 14" id="14"/>
          <p:cNvGrpSpPr/>
          <p:nvPr/>
        </p:nvGrpSpPr>
        <p:grpSpPr>
          <a:xfrm rot="0">
            <a:off x="687760" y="8504407"/>
            <a:ext cx="16656249" cy="1029282"/>
            <a:chOff x="0" y="0"/>
            <a:chExt cx="22208332" cy="1372377"/>
          </a:xfrm>
        </p:grpSpPr>
        <p:sp>
          <p:nvSpPr>
            <p:cNvPr name="Freeform 15" id="15"/>
            <p:cNvSpPr/>
            <p:nvPr/>
          </p:nvSpPr>
          <p:spPr>
            <a:xfrm flipH="false" flipV="false" rot="0">
              <a:off x="0" y="0"/>
              <a:ext cx="22208364" cy="1372401"/>
            </a:xfrm>
            <a:custGeom>
              <a:avLst/>
              <a:gdLst/>
              <a:ahLst/>
              <a:cxnLst/>
              <a:rect r="r" b="b" t="t" l="l"/>
              <a:pathLst>
                <a:path h="1372401" w="22208364">
                  <a:moveTo>
                    <a:pt x="0" y="48536"/>
                  </a:moveTo>
                  <a:cubicBezTo>
                    <a:pt x="0" y="21730"/>
                    <a:pt x="13589" y="0"/>
                    <a:pt x="30353" y="0"/>
                  </a:cubicBezTo>
                  <a:lnTo>
                    <a:pt x="22178011" y="0"/>
                  </a:lnTo>
                  <a:cubicBezTo>
                    <a:pt x="22194774" y="0"/>
                    <a:pt x="22208364" y="21730"/>
                    <a:pt x="22208364" y="48536"/>
                  </a:cubicBezTo>
                  <a:lnTo>
                    <a:pt x="22208364" y="1323879"/>
                  </a:lnTo>
                  <a:cubicBezTo>
                    <a:pt x="22208364" y="1350686"/>
                    <a:pt x="22194774" y="1372401"/>
                    <a:pt x="22178011" y="1372401"/>
                  </a:cubicBezTo>
                  <a:lnTo>
                    <a:pt x="30353" y="1372401"/>
                  </a:lnTo>
                  <a:cubicBezTo>
                    <a:pt x="13589" y="1372401"/>
                    <a:pt x="0" y="1350686"/>
                    <a:pt x="0" y="1323879"/>
                  </a:cubicBezTo>
                  <a:close/>
                </a:path>
              </a:pathLst>
            </a:custGeom>
            <a:solidFill>
              <a:srgbClr val="C3C2F0"/>
            </a:solidFill>
            <a:ln w="12700">
              <a:solidFill>
                <a:srgbClr val="000000"/>
              </a:solidFill>
            </a:ln>
          </p:spPr>
        </p:sp>
      </p:grpSp>
      <p:sp>
        <p:nvSpPr>
          <p:cNvPr name="Freeform 16" id="16"/>
          <p:cNvSpPr/>
          <p:nvPr/>
        </p:nvSpPr>
        <p:spPr>
          <a:xfrm flipH="false" flipV="false" rot="0">
            <a:off x="9253091" y="827960"/>
            <a:ext cx="9034909" cy="6594116"/>
          </a:xfrm>
          <a:custGeom>
            <a:avLst/>
            <a:gdLst/>
            <a:ahLst/>
            <a:cxnLst/>
            <a:rect r="r" b="b" t="t" l="l"/>
            <a:pathLst>
              <a:path h="6594116" w="9034909">
                <a:moveTo>
                  <a:pt x="0" y="0"/>
                </a:moveTo>
                <a:lnTo>
                  <a:pt x="9034909" y="0"/>
                </a:lnTo>
                <a:lnTo>
                  <a:pt x="9034909" y="6594116"/>
                </a:lnTo>
                <a:lnTo>
                  <a:pt x="0" y="6594116"/>
                </a:lnTo>
                <a:lnTo>
                  <a:pt x="0" y="0"/>
                </a:lnTo>
                <a:close/>
              </a:path>
            </a:pathLst>
          </a:custGeom>
          <a:blipFill>
            <a:blip r:embed="rId5"/>
            <a:stretch>
              <a:fillRect l="0" t="0" r="-1544" b="0"/>
            </a:stretch>
          </a:blipFill>
        </p:spPr>
      </p:sp>
      <p:sp>
        <p:nvSpPr>
          <p:cNvPr name="TextBox 17" id="17"/>
          <p:cNvSpPr txBox="true"/>
          <p:nvPr/>
        </p:nvSpPr>
        <p:spPr>
          <a:xfrm rot="0">
            <a:off x="698401" y="289140"/>
            <a:ext cx="9028311" cy="564995"/>
          </a:xfrm>
          <a:prstGeom prst="rect">
            <a:avLst/>
          </a:prstGeom>
        </p:spPr>
        <p:txBody>
          <a:bodyPr anchor="t" rtlCol="false" tIns="0" lIns="0" bIns="0" rIns="0">
            <a:spAutoFit/>
          </a:bodyPr>
          <a:lstStyle/>
          <a:p>
            <a:pPr algn="l">
              <a:lnSpc>
                <a:spcPts val="4566"/>
              </a:lnSpc>
            </a:pPr>
            <a:r>
              <a:rPr lang="en-US" sz="3637">
                <a:solidFill>
                  <a:srgbClr val="403CCF"/>
                </a:solidFill>
                <a:latin typeface="Libre Baskerville"/>
                <a:ea typeface="Libre Baskerville"/>
                <a:cs typeface="Libre Baskerville"/>
                <a:sym typeface="Libre Baskerville"/>
              </a:rPr>
              <a:t>CLAHE: Kỹ Thuật Chi Tiết (Nâng cao)</a:t>
            </a:r>
          </a:p>
        </p:txBody>
      </p:sp>
      <p:sp>
        <p:nvSpPr>
          <p:cNvPr name="TextBox 18" id="18"/>
          <p:cNvSpPr txBox="true"/>
          <p:nvPr/>
        </p:nvSpPr>
        <p:spPr>
          <a:xfrm rot="0">
            <a:off x="1028700" y="1122879"/>
            <a:ext cx="3321447" cy="326376"/>
          </a:xfrm>
          <a:prstGeom prst="rect">
            <a:avLst/>
          </a:prstGeom>
        </p:spPr>
        <p:txBody>
          <a:bodyPr anchor="t" rtlCol="false" tIns="0" lIns="0" bIns="0" rIns="0">
            <a:spAutoFit/>
          </a:bodyPr>
          <a:lstStyle/>
          <a:p>
            <a:pPr algn="l">
              <a:lnSpc>
                <a:spcPts val="2695"/>
              </a:lnSpc>
            </a:pPr>
            <a:r>
              <a:rPr lang="en-US" sz="2137">
                <a:solidFill>
                  <a:srgbClr val="403CCF"/>
                </a:solidFill>
                <a:latin typeface="Libre Baskerville"/>
                <a:ea typeface="Libre Baskerville"/>
                <a:cs typeface="Libre Baskerville"/>
                <a:sym typeface="Libre Baskerville"/>
              </a:rPr>
              <a:t>Chia Ảnh (Image Tiling)</a:t>
            </a:r>
          </a:p>
        </p:txBody>
      </p:sp>
      <p:sp>
        <p:nvSpPr>
          <p:cNvPr name="TextBox 19" id="19"/>
          <p:cNvSpPr txBox="true"/>
          <p:nvPr/>
        </p:nvSpPr>
        <p:spPr>
          <a:xfrm rot="0">
            <a:off x="1028700" y="3098974"/>
            <a:ext cx="5817493" cy="326376"/>
          </a:xfrm>
          <a:prstGeom prst="rect">
            <a:avLst/>
          </a:prstGeom>
        </p:spPr>
        <p:txBody>
          <a:bodyPr anchor="t" rtlCol="false" tIns="0" lIns="0" bIns="0" rIns="0">
            <a:spAutoFit/>
          </a:bodyPr>
          <a:lstStyle/>
          <a:p>
            <a:pPr algn="l">
              <a:lnSpc>
                <a:spcPts val="2695"/>
              </a:lnSpc>
            </a:pPr>
            <a:r>
              <a:rPr lang="en-US" sz="2137">
                <a:solidFill>
                  <a:srgbClr val="403CCF"/>
                </a:solidFill>
                <a:latin typeface="Libre Baskerville"/>
                <a:ea typeface="Libre Baskerville"/>
                <a:cs typeface="Libre Baskerville"/>
                <a:sym typeface="Libre Baskerville"/>
              </a:rPr>
              <a:t>Cắt Đỉnh Histogram (Histogram Clipping)</a:t>
            </a:r>
          </a:p>
        </p:txBody>
      </p:sp>
      <p:sp>
        <p:nvSpPr>
          <p:cNvPr name="TextBox 20" id="20"/>
          <p:cNvSpPr txBox="true"/>
          <p:nvPr/>
        </p:nvSpPr>
        <p:spPr>
          <a:xfrm rot="0">
            <a:off x="1028700" y="5830469"/>
            <a:ext cx="4396680" cy="326376"/>
          </a:xfrm>
          <a:prstGeom prst="rect">
            <a:avLst/>
          </a:prstGeom>
        </p:spPr>
        <p:txBody>
          <a:bodyPr anchor="t" rtlCol="false" tIns="0" lIns="0" bIns="0" rIns="0">
            <a:spAutoFit/>
          </a:bodyPr>
          <a:lstStyle/>
          <a:p>
            <a:pPr algn="l">
              <a:lnSpc>
                <a:spcPts val="2695"/>
              </a:lnSpc>
            </a:pPr>
            <a:r>
              <a:rPr lang="en-US" sz="2137">
                <a:solidFill>
                  <a:srgbClr val="403CCF"/>
                </a:solidFill>
                <a:latin typeface="Libre Baskerville"/>
                <a:ea typeface="Libre Baskerville"/>
                <a:cs typeface="Libre Baskerville"/>
                <a:sym typeface="Libre Baskerville"/>
              </a:rPr>
              <a:t>Nội Suy (Bilinear Interpolation)</a:t>
            </a:r>
          </a:p>
        </p:txBody>
      </p:sp>
      <p:sp>
        <p:nvSpPr>
          <p:cNvPr name="TextBox 21" id="21"/>
          <p:cNvSpPr txBox="true"/>
          <p:nvPr/>
        </p:nvSpPr>
        <p:spPr>
          <a:xfrm rot="0">
            <a:off x="1213545" y="8685382"/>
            <a:ext cx="16012417" cy="718787"/>
          </a:xfrm>
          <a:prstGeom prst="rect">
            <a:avLst/>
          </a:prstGeom>
        </p:spPr>
        <p:txBody>
          <a:bodyPr anchor="t" rtlCol="false" tIns="0" lIns="0" bIns="0" rIns="0">
            <a:spAutoFit/>
          </a:bodyPr>
          <a:lstStyle/>
          <a:p>
            <a:pPr algn="l">
              <a:lnSpc>
                <a:spcPts val="2980"/>
              </a:lnSpc>
            </a:pPr>
            <a:r>
              <a:rPr lang="en-US" sz="1887" b="true">
                <a:solidFill>
                  <a:srgbClr val="000000"/>
                </a:solidFill>
                <a:latin typeface="Open Sans Bold"/>
                <a:ea typeface="Open Sans Bold"/>
                <a:cs typeface="Open Sans Bold"/>
                <a:sym typeface="Open Sans Bold"/>
              </a:rPr>
              <a:t>Ghi chú:</a:t>
            </a:r>
            <a:r>
              <a:rPr lang="en-US" sz="1887">
                <a:solidFill>
                  <a:srgbClr val="000000"/>
                </a:solidFill>
                <a:latin typeface="Open Sans"/>
                <a:ea typeface="Open Sans"/>
                <a:cs typeface="Open Sans"/>
                <a:sym typeface="Open Sans"/>
              </a:rPr>
              <a:t> clipLimit là một tham số quan trọng. Giá trị càng thấp, độ tương phản tăng cường càng mạnh. Việc lựa chọn giá trị tối ưu là rất cần thiết để đạt được hiệu quả mong muốn mà không gây ra nhiễu hoặc làm mất chi tiết.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TextBox 2" id="2"/>
          <p:cNvSpPr txBox="true"/>
          <p:nvPr/>
        </p:nvSpPr>
        <p:spPr>
          <a:xfrm rot="0">
            <a:off x="950863" y="1711375"/>
            <a:ext cx="16386274" cy="811386"/>
          </a:xfrm>
          <a:prstGeom prst="rect">
            <a:avLst/>
          </a:prstGeom>
        </p:spPr>
        <p:txBody>
          <a:bodyPr anchor="t" rtlCol="false" tIns="0" lIns="0" bIns="0" rIns="0">
            <a:spAutoFit/>
          </a:bodyPr>
          <a:lstStyle/>
          <a:p>
            <a:pPr algn="l">
              <a:lnSpc>
                <a:spcPts val="3301"/>
              </a:lnSpc>
            </a:pPr>
            <a:r>
              <a:rPr lang="en-US" sz="2074">
                <a:solidFill>
                  <a:srgbClr val="000000"/>
                </a:solidFill>
                <a:latin typeface="Open Sans"/>
                <a:ea typeface="Open Sans"/>
                <a:cs typeface="Open Sans"/>
                <a:sym typeface="Open Sans"/>
              </a:rPr>
              <a:t>Để thích nghi với sự thay đổi điều kiện ánh sáng, Adaptive Thresholding tính toán một ngưỡng động cho từng vùng nhỏ của ảnh thay vì một ngưỡng toàn cục.</a:t>
            </a:r>
          </a:p>
        </p:txBody>
      </p:sp>
      <p:grpSp>
        <p:nvGrpSpPr>
          <p:cNvPr name="Group 3" id="3"/>
          <p:cNvGrpSpPr>
            <a:grpSpLocks noChangeAspect="true"/>
          </p:cNvGrpSpPr>
          <p:nvPr/>
        </p:nvGrpSpPr>
        <p:grpSpPr>
          <a:xfrm rot="0">
            <a:off x="-3468269" y="2157606"/>
            <a:ext cx="19459975" cy="365155"/>
            <a:chOff x="0" y="0"/>
            <a:chExt cx="21848365" cy="409972"/>
          </a:xfrm>
        </p:grpSpPr>
        <p:sp>
          <p:nvSpPr>
            <p:cNvPr name="Freeform 4" id="4" descr="preencoded.png"/>
            <p:cNvSpPr/>
            <p:nvPr/>
          </p:nvSpPr>
          <p:spPr>
            <a:xfrm flipH="false" flipV="false" rot="0">
              <a:off x="0" y="0"/>
              <a:ext cx="21848318" cy="409956"/>
            </a:xfrm>
            <a:custGeom>
              <a:avLst/>
              <a:gdLst/>
              <a:ahLst/>
              <a:cxnLst/>
              <a:rect r="r" b="b" t="t" l="l"/>
              <a:pathLst>
                <a:path h="409956" w="21848318">
                  <a:moveTo>
                    <a:pt x="0" y="0"/>
                  </a:moveTo>
                  <a:lnTo>
                    <a:pt x="21848318" y="0"/>
                  </a:lnTo>
                  <a:lnTo>
                    <a:pt x="21848318" y="409956"/>
                  </a:lnTo>
                  <a:lnTo>
                    <a:pt x="0" y="409956"/>
                  </a:lnTo>
                  <a:lnTo>
                    <a:pt x="0" y="0"/>
                  </a:lnTo>
                  <a:close/>
                </a:path>
              </a:pathLst>
            </a:custGeom>
            <a:blipFill>
              <a:blip r:embed="rId3"/>
              <a:stretch>
                <a:fillRect l="0" t="-1093" r="0" b="-1097"/>
              </a:stretch>
            </a:blipFill>
          </p:spPr>
        </p:sp>
      </p:grpSp>
      <p:grpSp>
        <p:nvGrpSpPr>
          <p:cNvPr name="Group 5" id="5"/>
          <p:cNvGrpSpPr/>
          <p:nvPr/>
        </p:nvGrpSpPr>
        <p:grpSpPr>
          <a:xfrm rot="0">
            <a:off x="705148" y="2798986"/>
            <a:ext cx="5363468" cy="4014514"/>
            <a:chOff x="0" y="0"/>
            <a:chExt cx="7151290" cy="5352685"/>
          </a:xfrm>
        </p:grpSpPr>
        <p:sp>
          <p:nvSpPr>
            <p:cNvPr name="Freeform 6" id="6"/>
            <p:cNvSpPr/>
            <p:nvPr/>
          </p:nvSpPr>
          <p:spPr>
            <a:xfrm flipH="false" flipV="false" rot="0">
              <a:off x="12700" y="30876"/>
              <a:ext cx="7125843" cy="5290954"/>
            </a:xfrm>
            <a:custGeom>
              <a:avLst/>
              <a:gdLst/>
              <a:ahLst/>
              <a:cxnLst/>
              <a:rect r="r" b="b" t="t" l="l"/>
              <a:pathLst>
                <a:path h="5290954" w="7125843">
                  <a:moveTo>
                    <a:pt x="0" y="85836"/>
                  </a:moveTo>
                  <a:cubicBezTo>
                    <a:pt x="0" y="38596"/>
                    <a:pt x="16002" y="0"/>
                    <a:pt x="35560" y="0"/>
                  </a:cubicBezTo>
                  <a:lnTo>
                    <a:pt x="7090283" y="0"/>
                  </a:lnTo>
                  <a:cubicBezTo>
                    <a:pt x="7109968" y="0"/>
                    <a:pt x="7125843" y="38596"/>
                    <a:pt x="7125843" y="85836"/>
                  </a:cubicBezTo>
                  <a:lnTo>
                    <a:pt x="7125843" y="5205118"/>
                  </a:lnTo>
                  <a:cubicBezTo>
                    <a:pt x="7125843" y="5252667"/>
                    <a:pt x="7109840" y="5290954"/>
                    <a:pt x="7090283" y="5290954"/>
                  </a:cubicBezTo>
                  <a:lnTo>
                    <a:pt x="35560" y="5290954"/>
                  </a:lnTo>
                  <a:cubicBezTo>
                    <a:pt x="15875" y="5290954"/>
                    <a:pt x="0" y="5252358"/>
                    <a:pt x="0" y="5205118"/>
                  </a:cubicBezTo>
                  <a:close/>
                </a:path>
              </a:pathLst>
            </a:custGeom>
            <a:solidFill>
              <a:srgbClr val="FBFAFF"/>
            </a:solidFill>
            <a:ln w="12700">
              <a:solidFill>
                <a:srgbClr val="000000"/>
              </a:solidFill>
            </a:ln>
          </p:spPr>
        </p:sp>
        <p:sp>
          <p:nvSpPr>
            <p:cNvPr name="Freeform 7" id="7"/>
            <p:cNvSpPr/>
            <p:nvPr/>
          </p:nvSpPr>
          <p:spPr>
            <a:xfrm flipH="false" flipV="false" rot="0">
              <a:off x="0" y="0"/>
              <a:ext cx="7151243" cy="5352693"/>
            </a:xfrm>
            <a:custGeom>
              <a:avLst/>
              <a:gdLst/>
              <a:ahLst/>
              <a:cxnLst/>
              <a:rect r="r" b="b" t="t" l="l"/>
              <a:pathLst>
                <a:path h="5352693" w="7151243">
                  <a:moveTo>
                    <a:pt x="0" y="116712"/>
                  </a:moveTo>
                  <a:cubicBezTo>
                    <a:pt x="0" y="52181"/>
                    <a:pt x="21717" y="0"/>
                    <a:pt x="48260" y="0"/>
                  </a:cubicBezTo>
                  <a:lnTo>
                    <a:pt x="7102983" y="0"/>
                  </a:lnTo>
                  <a:lnTo>
                    <a:pt x="7102983" y="30876"/>
                  </a:lnTo>
                  <a:lnTo>
                    <a:pt x="7102983" y="0"/>
                  </a:lnTo>
                  <a:cubicBezTo>
                    <a:pt x="7129526" y="0"/>
                    <a:pt x="7151243" y="52181"/>
                    <a:pt x="7151243" y="116712"/>
                  </a:cubicBezTo>
                  <a:lnTo>
                    <a:pt x="7138543" y="116712"/>
                  </a:lnTo>
                  <a:lnTo>
                    <a:pt x="7151243" y="116712"/>
                  </a:lnTo>
                  <a:lnTo>
                    <a:pt x="7151243" y="5235994"/>
                  </a:lnTo>
                  <a:lnTo>
                    <a:pt x="7138543" y="5235994"/>
                  </a:lnTo>
                  <a:lnTo>
                    <a:pt x="7151243" y="5235994"/>
                  </a:lnTo>
                  <a:cubicBezTo>
                    <a:pt x="7151243" y="5300834"/>
                    <a:pt x="7129526" y="5352693"/>
                    <a:pt x="7102983" y="5352693"/>
                  </a:cubicBezTo>
                  <a:lnTo>
                    <a:pt x="7102983" y="5321830"/>
                  </a:lnTo>
                  <a:lnTo>
                    <a:pt x="7102983" y="5352693"/>
                  </a:lnTo>
                  <a:lnTo>
                    <a:pt x="48260" y="5352693"/>
                  </a:lnTo>
                  <a:lnTo>
                    <a:pt x="48260" y="5321830"/>
                  </a:lnTo>
                  <a:lnTo>
                    <a:pt x="48260" y="5352693"/>
                  </a:lnTo>
                  <a:cubicBezTo>
                    <a:pt x="21717" y="5352693"/>
                    <a:pt x="0" y="5300525"/>
                    <a:pt x="0" y="5235994"/>
                  </a:cubicBezTo>
                  <a:lnTo>
                    <a:pt x="0" y="116712"/>
                  </a:lnTo>
                  <a:lnTo>
                    <a:pt x="12700" y="116712"/>
                  </a:lnTo>
                  <a:lnTo>
                    <a:pt x="0" y="116712"/>
                  </a:lnTo>
                  <a:moveTo>
                    <a:pt x="25400" y="116712"/>
                  </a:moveTo>
                  <a:lnTo>
                    <a:pt x="25400" y="5235994"/>
                  </a:lnTo>
                  <a:lnTo>
                    <a:pt x="12700" y="5235994"/>
                  </a:lnTo>
                  <a:lnTo>
                    <a:pt x="25400" y="5235994"/>
                  </a:lnTo>
                  <a:cubicBezTo>
                    <a:pt x="25400" y="5266253"/>
                    <a:pt x="35560" y="5290953"/>
                    <a:pt x="48260" y="5290953"/>
                  </a:cubicBezTo>
                  <a:lnTo>
                    <a:pt x="7102983" y="5290953"/>
                  </a:lnTo>
                  <a:cubicBezTo>
                    <a:pt x="7115683" y="5290953"/>
                    <a:pt x="7125843" y="5265944"/>
                    <a:pt x="7125843" y="5235994"/>
                  </a:cubicBezTo>
                  <a:lnTo>
                    <a:pt x="7125843" y="116712"/>
                  </a:lnTo>
                  <a:cubicBezTo>
                    <a:pt x="7125843" y="86453"/>
                    <a:pt x="7115683" y="61752"/>
                    <a:pt x="7102983" y="61752"/>
                  </a:cubicBezTo>
                  <a:lnTo>
                    <a:pt x="48260" y="61752"/>
                  </a:lnTo>
                  <a:lnTo>
                    <a:pt x="48260" y="30876"/>
                  </a:lnTo>
                  <a:lnTo>
                    <a:pt x="48260" y="61752"/>
                  </a:lnTo>
                  <a:cubicBezTo>
                    <a:pt x="35560" y="61752"/>
                    <a:pt x="25400" y="86762"/>
                    <a:pt x="25400" y="116712"/>
                  </a:cubicBezTo>
                  <a:close/>
                </a:path>
              </a:pathLst>
            </a:custGeom>
            <a:solidFill>
              <a:srgbClr val="D0CED9"/>
            </a:solidFill>
            <a:ln w="12700">
              <a:solidFill>
                <a:srgbClr val="000000"/>
              </a:solidFill>
            </a:ln>
          </p:spPr>
        </p:sp>
      </p:grpSp>
      <p:grpSp>
        <p:nvGrpSpPr>
          <p:cNvPr name="Group 8" id="8"/>
          <p:cNvGrpSpPr/>
          <p:nvPr/>
        </p:nvGrpSpPr>
        <p:grpSpPr>
          <a:xfrm rot="0">
            <a:off x="689595" y="6813500"/>
            <a:ext cx="5363468" cy="2678448"/>
            <a:chOff x="0" y="0"/>
            <a:chExt cx="7151290" cy="3571263"/>
          </a:xfrm>
        </p:grpSpPr>
        <p:sp>
          <p:nvSpPr>
            <p:cNvPr name="Freeform 9" id="9"/>
            <p:cNvSpPr/>
            <p:nvPr/>
          </p:nvSpPr>
          <p:spPr>
            <a:xfrm flipH="false" flipV="false" rot="0">
              <a:off x="12700" y="20600"/>
              <a:ext cx="7125843" cy="3530077"/>
            </a:xfrm>
            <a:custGeom>
              <a:avLst/>
              <a:gdLst/>
              <a:ahLst/>
              <a:cxnLst/>
              <a:rect r="r" b="b" t="t" l="l"/>
              <a:pathLst>
                <a:path h="3530077" w="7125843">
                  <a:moveTo>
                    <a:pt x="0" y="57269"/>
                  </a:moveTo>
                  <a:cubicBezTo>
                    <a:pt x="0" y="25751"/>
                    <a:pt x="16002" y="0"/>
                    <a:pt x="35560" y="0"/>
                  </a:cubicBezTo>
                  <a:lnTo>
                    <a:pt x="7090283" y="0"/>
                  </a:lnTo>
                  <a:cubicBezTo>
                    <a:pt x="7109968" y="0"/>
                    <a:pt x="7125843" y="25751"/>
                    <a:pt x="7125843" y="57269"/>
                  </a:cubicBezTo>
                  <a:lnTo>
                    <a:pt x="7125843" y="3472808"/>
                  </a:lnTo>
                  <a:cubicBezTo>
                    <a:pt x="7125843" y="3504533"/>
                    <a:pt x="7109840" y="3530077"/>
                    <a:pt x="7090283" y="3530077"/>
                  </a:cubicBezTo>
                  <a:lnTo>
                    <a:pt x="35560" y="3530077"/>
                  </a:lnTo>
                  <a:cubicBezTo>
                    <a:pt x="15875" y="3530077"/>
                    <a:pt x="0" y="3504327"/>
                    <a:pt x="0" y="3472808"/>
                  </a:cubicBezTo>
                  <a:close/>
                </a:path>
              </a:pathLst>
            </a:custGeom>
            <a:solidFill>
              <a:srgbClr val="FBFAFF"/>
            </a:solidFill>
            <a:ln w="12700">
              <a:solidFill>
                <a:srgbClr val="000000"/>
              </a:solidFill>
            </a:ln>
          </p:spPr>
        </p:sp>
        <p:sp>
          <p:nvSpPr>
            <p:cNvPr name="Freeform 10" id="10"/>
            <p:cNvSpPr/>
            <p:nvPr/>
          </p:nvSpPr>
          <p:spPr>
            <a:xfrm flipH="false" flipV="false" rot="0">
              <a:off x="0" y="0"/>
              <a:ext cx="7151243" cy="3571272"/>
            </a:xfrm>
            <a:custGeom>
              <a:avLst/>
              <a:gdLst/>
              <a:ahLst/>
              <a:cxnLst/>
              <a:rect r="r" b="b" t="t" l="l"/>
              <a:pathLst>
                <a:path h="3571272" w="7151243">
                  <a:moveTo>
                    <a:pt x="0" y="77869"/>
                  </a:moveTo>
                  <a:cubicBezTo>
                    <a:pt x="0" y="34815"/>
                    <a:pt x="21717" y="0"/>
                    <a:pt x="48260" y="0"/>
                  </a:cubicBezTo>
                  <a:lnTo>
                    <a:pt x="7102983" y="0"/>
                  </a:lnTo>
                  <a:lnTo>
                    <a:pt x="7102983" y="20600"/>
                  </a:lnTo>
                  <a:lnTo>
                    <a:pt x="7102983" y="0"/>
                  </a:lnTo>
                  <a:cubicBezTo>
                    <a:pt x="7129526" y="0"/>
                    <a:pt x="7151243" y="34815"/>
                    <a:pt x="7151243" y="77869"/>
                  </a:cubicBezTo>
                  <a:lnTo>
                    <a:pt x="7138543" y="77869"/>
                  </a:lnTo>
                  <a:lnTo>
                    <a:pt x="7151243" y="77869"/>
                  </a:lnTo>
                  <a:lnTo>
                    <a:pt x="7151243" y="3493408"/>
                  </a:lnTo>
                  <a:lnTo>
                    <a:pt x="7138543" y="3493408"/>
                  </a:lnTo>
                  <a:lnTo>
                    <a:pt x="7151243" y="3493408"/>
                  </a:lnTo>
                  <a:cubicBezTo>
                    <a:pt x="7151243" y="3536669"/>
                    <a:pt x="7129526" y="3571272"/>
                    <a:pt x="7102983" y="3571272"/>
                  </a:cubicBezTo>
                  <a:lnTo>
                    <a:pt x="7102983" y="3550677"/>
                  </a:lnTo>
                  <a:lnTo>
                    <a:pt x="7102983" y="3571272"/>
                  </a:lnTo>
                  <a:lnTo>
                    <a:pt x="48260" y="3571272"/>
                  </a:lnTo>
                  <a:lnTo>
                    <a:pt x="48260" y="3550677"/>
                  </a:lnTo>
                  <a:lnTo>
                    <a:pt x="48260" y="3571272"/>
                  </a:lnTo>
                  <a:cubicBezTo>
                    <a:pt x="21717" y="3571272"/>
                    <a:pt x="0" y="3536463"/>
                    <a:pt x="0" y="3493408"/>
                  </a:cubicBezTo>
                  <a:lnTo>
                    <a:pt x="0" y="77869"/>
                  </a:lnTo>
                  <a:lnTo>
                    <a:pt x="12700" y="77869"/>
                  </a:lnTo>
                  <a:lnTo>
                    <a:pt x="0" y="77869"/>
                  </a:lnTo>
                  <a:moveTo>
                    <a:pt x="25400" y="77869"/>
                  </a:moveTo>
                  <a:lnTo>
                    <a:pt x="25400" y="3493408"/>
                  </a:lnTo>
                  <a:lnTo>
                    <a:pt x="12700" y="3493408"/>
                  </a:lnTo>
                  <a:lnTo>
                    <a:pt x="25400" y="3493408"/>
                  </a:lnTo>
                  <a:cubicBezTo>
                    <a:pt x="25400" y="3513596"/>
                    <a:pt x="35560" y="3530077"/>
                    <a:pt x="48260" y="3530077"/>
                  </a:cubicBezTo>
                  <a:lnTo>
                    <a:pt x="7102983" y="3530077"/>
                  </a:lnTo>
                  <a:cubicBezTo>
                    <a:pt x="7115683" y="3530077"/>
                    <a:pt x="7125843" y="3513391"/>
                    <a:pt x="7125843" y="3493408"/>
                  </a:cubicBezTo>
                  <a:lnTo>
                    <a:pt x="7125843" y="77869"/>
                  </a:lnTo>
                  <a:cubicBezTo>
                    <a:pt x="7125843" y="57681"/>
                    <a:pt x="7115683" y="41201"/>
                    <a:pt x="7102983" y="41201"/>
                  </a:cubicBezTo>
                  <a:lnTo>
                    <a:pt x="48260" y="41201"/>
                  </a:lnTo>
                  <a:lnTo>
                    <a:pt x="48260" y="20600"/>
                  </a:lnTo>
                  <a:lnTo>
                    <a:pt x="48260" y="41201"/>
                  </a:lnTo>
                  <a:cubicBezTo>
                    <a:pt x="35560" y="41201"/>
                    <a:pt x="25400" y="57887"/>
                    <a:pt x="25400" y="77869"/>
                  </a:cubicBezTo>
                  <a:close/>
                </a:path>
              </a:pathLst>
            </a:custGeom>
            <a:solidFill>
              <a:srgbClr val="D0CED9"/>
            </a:solidFill>
            <a:ln w="12700">
              <a:solidFill>
                <a:srgbClr val="000000"/>
              </a:solidFill>
            </a:ln>
          </p:spPr>
        </p:sp>
      </p:grpSp>
      <p:grpSp>
        <p:nvGrpSpPr>
          <p:cNvPr name="Group 11" id="11"/>
          <p:cNvGrpSpPr/>
          <p:nvPr/>
        </p:nvGrpSpPr>
        <p:grpSpPr>
          <a:xfrm rot="0">
            <a:off x="6053062" y="3771795"/>
            <a:ext cx="5363468" cy="4510023"/>
            <a:chOff x="0" y="0"/>
            <a:chExt cx="7151290" cy="6013364"/>
          </a:xfrm>
        </p:grpSpPr>
        <p:sp>
          <p:nvSpPr>
            <p:cNvPr name="Freeform 12" id="12"/>
            <p:cNvSpPr/>
            <p:nvPr/>
          </p:nvSpPr>
          <p:spPr>
            <a:xfrm flipH="false" flipV="false" rot="0">
              <a:off x="12700" y="34687"/>
              <a:ext cx="7125843" cy="5944013"/>
            </a:xfrm>
            <a:custGeom>
              <a:avLst/>
              <a:gdLst/>
              <a:ahLst/>
              <a:cxnLst/>
              <a:rect r="r" b="b" t="t" l="l"/>
              <a:pathLst>
                <a:path h="5944013" w="7125843">
                  <a:moveTo>
                    <a:pt x="0" y="96431"/>
                  </a:moveTo>
                  <a:cubicBezTo>
                    <a:pt x="0" y="43359"/>
                    <a:pt x="16002" y="0"/>
                    <a:pt x="35560" y="0"/>
                  </a:cubicBezTo>
                  <a:lnTo>
                    <a:pt x="7090283" y="0"/>
                  </a:lnTo>
                  <a:cubicBezTo>
                    <a:pt x="7109968" y="0"/>
                    <a:pt x="7125843" y="43359"/>
                    <a:pt x="7125843" y="96431"/>
                  </a:cubicBezTo>
                  <a:lnTo>
                    <a:pt x="7125843" y="5847583"/>
                  </a:lnTo>
                  <a:cubicBezTo>
                    <a:pt x="7125843" y="5901001"/>
                    <a:pt x="7109840" y="5944013"/>
                    <a:pt x="7090283" y="5944013"/>
                  </a:cubicBezTo>
                  <a:lnTo>
                    <a:pt x="35560" y="5944013"/>
                  </a:lnTo>
                  <a:cubicBezTo>
                    <a:pt x="15875" y="5944013"/>
                    <a:pt x="0" y="5900654"/>
                    <a:pt x="0" y="5847583"/>
                  </a:cubicBezTo>
                  <a:close/>
                </a:path>
              </a:pathLst>
            </a:custGeom>
            <a:solidFill>
              <a:srgbClr val="FBFAFF"/>
            </a:solidFill>
            <a:ln w="12700">
              <a:solidFill>
                <a:srgbClr val="000000"/>
              </a:solidFill>
            </a:ln>
          </p:spPr>
        </p:sp>
        <p:sp>
          <p:nvSpPr>
            <p:cNvPr name="Freeform 13" id="13"/>
            <p:cNvSpPr/>
            <p:nvPr/>
          </p:nvSpPr>
          <p:spPr>
            <a:xfrm flipH="false" flipV="false" rot="0">
              <a:off x="0" y="0"/>
              <a:ext cx="7151243" cy="6013372"/>
            </a:xfrm>
            <a:custGeom>
              <a:avLst/>
              <a:gdLst/>
              <a:ahLst/>
              <a:cxnLst/>
              <a:rect r="r" b="b" t="t" l="l"/>
              <a:pathLst>
                <a:path h="6013372" w="7151243">
                  <a:moveTo>
                    <a:pt x="0" y="131118"/>
                  </a:moveTo>
                  <a:cubicBezTo>
                    <a:pt x="0" y="58622"/>
                    <a:pt x="21717" y="0"/>
                    <a:pt x="48260" y="0"/>
                  </a:cubicBezTo>
                  <a:lnTo>
                    <a:pt x="7102983" y="0"/>
                  </a:lnTo>
                  <a:lnTo>
                    <a:pt x="7102983" y="34687"/>
                  </a:lnTo>
                  <a:lnTo>
                    <a:pt x="7102983" y="0"/>
                  </a:lnTo>
                  <a:cubicBezTo>
                    <a:pt x="7129526" y="0"/>
                    <a:pt x="7151243" y="58622"/>
                    <a:pt x="7151243" y="131118"/>
                  </a:cubicBezTo>
                  <a:lnTo>
                    <a:pt x="7138543" y="131118"/>
                  </a:lnTo>
                  <a:lnTo>
                    <a:pt x="7151243" y="131118"/>
                  </a:lnTo>
                  <a:lnTo>
                    <a:pt x="7151243" y="5882270"/>
                  </a:lnTo>
                  <a:lnTo>
                    <a:pt x="7138543" y="5882270"/>
                  </a:lnTo>
                  <a:lnTo>
                    <a:pt x="7151243" y="5882270"/>
                  </a:lnTo>
                  <a:cubicBezTo>
                    <a:pt x="7151243" y="5955113"/>
                    <a:pt x="7129526" y="6013372"/>
                    <a:pt x="7102983" y="6013372"/>
                  </a:cubicBezTo>
                  <a:lnTo>
                    <a:pt x="7102983" y="5978700"/>
                  </a:lnTo>
                  <a:lnTo>
                    <a:pt x="7102983" y="6013372"/>
                  </a:lnTo>
                  <a:lnTo>
                    <a:pt x="48260" y="6013372"/>
                  </a:lnTo>
                  <a:lnTo>
                    <a:pt x="48260" y="5978700"/>
                  </a:lnTo>
                  <a:lnTo>
                    <a:pt x="48260" y="6013372"/>
                  </a:lnTo>
                  <a:cubicBezTo>
                    <a:pt x="21717" y="6013372"/>
                    <a:pt x="0" y="5954766"/>
                    <a:pt x="0" y="5882270"/>
                  </a:cubicBezTo>
                  <a:lnTo>
                    <a:pt x="0" y="131118"/>
                  </a:lnTo>
                  <a:lnTo>
                    <a:pt x="12700" y="131118"/>
                  </a:lnTo>
                  <a:lnTo>
                    <a:pt x="0" y="131118"/>
                  </a:lnTo>
                  <a:moveTo>
                    <a:pt x="25400" y="131118"/>
                  </a:moveTo>
                  <a:lnTo>
                    <a:pt x="25400" y="5882270"/>
                  </a:lnTo>
                  <a:lnTo>
                    <a:pt x="12700" y="5882270"/>
                  </a:lnTo>
                  <a:lnTo>
                    <a:pt x="25400" y="5882270"/>
                  </a:lnTo>
                  <a:cubicBezTo>
                    <a:pt x="25400" y="5916263"/>
                    <a:pt x="35560" y="5944013"/>
                    <a:pt x="48260" y="5944013"/>
                  </a:cubicBezTo>
                  <a:lnTo>
                    <a:pt x="7102983" y="5944013"/>
                  </a:lnTo>
                  <a:cubicBezTo>
                    <a:pt x="7115683" y="5944013"/>
                    <a:pt x="7125843" y="5915916"/>
                    <a:pt x="7125843" y="5882270"/>
                  </a:cubicBezTo>
                  <a:lnTo>
                    <a:pt x="7125843" y="131118"/>
                  </a:lnTo>
                  <a:cubicBezTo>
                    <a:pt x="7125843" y="97124"/>
                    <a:pt x="7115683" y="69375"/>
                    <a:pt x="7102983" y="69375"/>
                  </a:cubicBezTo>
                  <a:lnTo>
                    <a:pt x="48260" y="69375"/>
                  </a:lnTo>
                  <a:lnTo>
                    <a:pt x="48260" y="34687"/>
                  </a:lnTo>
                  <a:lnTo>
                    <a:pt x="48260" y="69375"/>
                  </a:lnTo>
                  <a:cubicBezTo>
                    <a:pt x="35560" y="69375"/>
                    <a:pt x="25400" y="97471"/>
                    <a:pt x="25400" y="131118"/>
                  </a:cubicBezTo>
                  <a:close/>
                </a:path>
              </a:pathLst>
            </a:custGeom>
            <a:solidFill>
              <a:srgbClr val="D0CED9"/>
            </a:solidFill>
            <a:ln w="12700">
              <a:solidFill>
                <a:srgbClr val="000000"/>
              </a:solidFill>
            </a:ln>
          </p:spPr>
        </p:sp>
      </p:grpSp>
      <p:grpSp>
        <p:nvGrpSpPr>
          <p:cNvPr name="Group 14" id="14"/>
          <p:cNvGrpSpPr/>
          <p:nvPr/>
        </p:nvGrpSpPr>
        <p:grpSpPr>
          <a:xfrm rot="0">
            <a:off x="6068615" y="8758068"/>
            <a:ext cx="10919305" cy="1403896"/>
            <a:chOff x="0" y="0"/>
            <a:chExt cx="14559074" cy="1871861"/>
          </a:xfrm>
        </p:grpSpPr>
        <p:sp>
          <p:nvSpPr>
            <p:cNvPr name="Freeform 15" id="15"/>
            <p:cNvSpPr/>
            <p:nvPr/>
          </p:nvSpPr>
          <p:spPr>
            <a:xfrm flipH="false" flipV="false" rot="0">
              <a:off x="0" y="0"/>
              <a:ext cx="14559043" cy="1871831"/>
            </a:xfrm>
            <a:custGeom>
              <a:avLst/>
              <a:gdLst/>
              <a:ahLst/>
              <a:cxnLst/>
              <a:rect r="r" b="b" t="t" l="l"/>
              <a:pathLst>
                <a:path h="1871831" w="14559043">
                  <a:moveTo>
                    <a:pt x="0" y="66053"/>
                  </a:moveTo>
                  <a:cubicBezTo>
                    <a:pt x="0" y="29700"/>
                    <a:pt x="10579" y="0"/>
                    <a:pt x="23527" y="0"/>
                  </a:cubicBezTo>
                  <a:lnTo>
                    <a:pt x="14535516" y="0"/>
                  </a:lnTo>
                  <a:cubicBezTo>
                    <a:pt x="14548549" y="0"/>
                    <a:pt x="14559043" y="29700"/>
                    <a:pt x="14559043" y="66053"/>
                  </a:cubicBezTo>
                  <a:lnTo>
                    <a:pt x="14559043" y="1805778"/>
                  </a:lnTo>
                  <a:cubicBezTo>
                    <a:pt x="14559043" y="1842369"/>
                    <a:pt x="14548465" y="1871831"/>
                    <a:pt x="14535516" y="1871831"/>
                  </a:cubicBezTo>
                  <a:lnTo>
                    <a:pt x="23527" y="1871831"/>
                  </a:lnTo>
                  <a:cubicBezTo>
                    <a:pt x="10579" y="1871831"/>
                    <a:pt x="0" y="1842369"/>
                    <a:pt x="0" y="1805778"/>
                  </a:cubicBezTo>
                  <a:close/>
                </a:path>
              </a:pathLst>
            </a:custGeom>
            <a:solidFill>
              <a:srgbClr val="C3C2F0"/>
            </a:solidFill>
            <a:ln w="12700">
              <a:solidFill>
                <a:srgbClr val="000000"/>
              </a:solidFill>
            </a:ln>
          </p:spPr>
        </p:sp>
      </p:grpSp>
      <p:sp>
        <p:nvSpPr>
          <p:cNvPr name="Freeform 16" id="16"/>
          <p:cNvSpPr/>
          <p:nvPr/>
        </p:nvSpPr>
        <p:spPr>
          <a:xfrm flipH="false" flipV="false" rot="0">
            <a:off x="11528268" y="2157606"/>
            <a:ext cx="6527984" cy="6229318"/>
          </a:xfrm>
          <a:custGeom>
            <a:avLst/>
            <a:gdLst/>
            <a:ahLst/>
            <a:cxnLst/>
            <a:rect r="r" b="b" t="t" l="l"/>
            <a:pathLst>
              <a:path h="6229318" w="6527984">
                <a:moveTo>
                  <a:pt x="0" y="0"/>
                </a:moveTo>
                <a:lnTo>
                  <a:pt x="6527984" y="0"/>
                </a:lnTo>
                <a:lnTo>
                  <a:pt x="6527984" y="6229318"/>
                </a:lnTo>
                <a:lnTo>
                  <a:pt x="0" y="6229318"/>
                </a:lnTo>
                <a:lnTo>
                  <a:pt x="0" y="0"/>
                </a:lnTo>
                <a:close/>
              </a:path>
            </a:pathLst>
          </a:custGeom>
          <a:blipFill>
            <a:blip r:embed="rId4"/>
            <a:stretch>
              <a:fillRect l="0" t="0" r="0" b="0"/>
            </a:stretch>
          </a:blipFill>
        </p:spPr>
      </p:sp>
      <p:sp>
        <p:nvSpPr>
          <p:cNvPr name="TextBox 17" id="17"/>
          <p:cNvSpPr txBox="true"/>
          <p:nvPr/>
        </p:nvSpPr>
        <p:spPr>
          <a:xfrm rot="0">
            <a:off x="950863" y="873026"/>
            <a:ext cx="13252153" cy="638088"/>
          </a:xfrm>
          <a:prstGeom prst="rect">
            <a:avLst/>
          </a:prstGeom>
        </p:spPr>
        <p:txBody>
          <a:bodyPr anchor="t" rtlCol="false" tIns="0" lIns="0" bIns="0" rIns="0">
            <a:spAutoFit/>
          </a:bodyPr>
          <a:lstStyle/>
          <a:p>
            <a:pPr algn="l">
              <a:lnSpc>
                <a:spcPts val="5190"/>
              </a:lnSpc>
            </a:pPr>
            <a:r>
              <a:rPr lang="en-US" sz="4137">
                <a:solidFill>
                  <a:srgbClr val="403CCF"/>
                </a:solidFill>
                <a:latin typeface="Libre Baskerville"/>
                <a:ea typeface="Libre Baskerville"/>
                <a:cs typeface="Libre Baskerville"/>
                <a:sym typeface="Libre Baskerville"/>
              </a:rPr>
              <a:t>Adaptive Thresholding: Cách Tính Ngưỡng Động</a:t>
            </a:r>
          </a:p>
        </p:txBody>
      </p:sp>
      <p:sp>
        <p:nvSpPr>
          <p:cNvPr name="TextBox 18" id="18"/>
          <p:cNvSpPr txBox="true"/>
          <p:nvPr/>
        </p:nvSpPr>
        <p:spPr>
          <a:xfrm rot="0">
            <a:off x="925785" y="2871053"/>
            <a:ext cx="4922192" cy="372557"/>
          </a:xfrm>
          <a:prstGeom prst="rect">
            <a:avLst/>
          </a:prstGeom>
        </p:spPr>
        <p:txBody>
          <a:bodyPr anchor="t" rtlCol="false" tIns="0" lIns="0" bIns="0" rIns="0">
            <a:spAutoFit/>
          </a:bodyPr>
          <a:lstStyle/>
          <a:p>
            <a:pPr algn="l">
              <a:lnSpc>
                <a:spcPts val="3006"/>
              </a:lnSpc>
            </a:pPr>
            <a:r>
              <a:rPr lang="en-US" sz="2387">
                <a:solidFill>
                  <a:srgbClr val="000000"/>
                </a:solidFill>
                <a:latin typeface="Libre Baskerville"/>
                <a:ea typeface="Libre Baskerville"/>
                <a:cs typeface="Libre Baskerville"/>
                <a:sym typeface="Libre Baskerville"/>
              </a:rPr>
              <a:t>1. Tính Trung Bình Lân Cận </a:t>
            </a:r>
          </a:p>
        </p:txBody>
      </p:sp>
      <p:sp>
        <p:nvSpPr>
          <p:cNvPr name="TextBox 19" id="19"/>
          <p:cNvSpPr txBox="true"/>
          <p:nvPr/>
        </p:nvSpPr>
        <p:spPr>
          <a:xfrm rot="0">
            <a:off x="894680" y="3733800"/>
            <a:ext cx="4953297" cy="2068686"/>
          </a:xfrm>
          <a:prstGeom prst="rect">
            <a:avLst/>
          </a:prstGeom>
        </p:spPr>
        <p:txBody>
          <a:bodyPr anchor="t" rtlCol="false" tIns="0" lIns="0" bIns="0" rIns="0">
            <a:spAutoFit/>
          </a:bodyPr>
          <a:lstStyle/>
          <a:p>
            <a:pPr algn="l">
              <a:lnSpc>
                <a:spcPts val="3301"/>
              </a:lnSpc>
            </a:pPr>
            <a:r>
              <a:rPr lang="en-US" sz="2074">
                <a:solidFill>
                  <a:srgbClr val="000000"/>
                </a:solidFill>
                <a:latin typeface="Open Sans"/>
                <a:ea typeface="Open Sans"/>
                <a:cs typeface="Open Sans"/>
                <a:sym typeface="Open Sans"/>
              </a:rPr>
              <a:t>Đối với mỗi pixel </a:t>
            </a:r>
            <a:r>
              <a:rPr lang="en-US" sz="2074" i="true">
                <a:solidFill>
                  <a:srgbClr val="000000"/>
                </a:solidFill>
                <a:latin typeface="Open Sans Italics"/>
                <a:ea typeface="Open Sans Italics"/>
                <a:cs typeface="Open Sans Italics"/>
                <a:sym typeface="Open Sans Italics"/>
              </a:rPr>
              <a:t>(x, y)</a:t>
            </a:r>
            <a:r>
              <a:rPr lang="en-US" sz="2074">
                <a:solidFill>
                  <a:srgbClr val="000000"/>
                </a:solidFill>
                <a:latin typeface="Open Sans"/>
                <a:ea typeface="Open Sans"/>
                <a:cs typeface="Open Sans"/>
                <a:sym typeface="Open Sans"/>
              </a:rPr>
              <a:t>, một cửa sổ lân cận có kích thước </a:t>
            </a:r>
            <a:r>
              <a:rPr lang="en-US" sz="2074" i="true">
                <a:solidFill>
                  <a:srgbClr val="000000"/>
                </a:solidFill>
                <a:latin typeface="Open Sans Italics"/>
                <a:ea typeface="Open Sans Italics"/>
                <a:cs typeface="Open Sans Italics"/>
                <a:sym typeface="Open Sans Italics"/>
              </a:rPr>
              <a:t>11x11</a:t>
            </a:r>
            <a:r>
              <a:rPr lang="en-US" sz="2074">
                <a:solidFill>
                  <a:srgbClr val="000000"/>
                </a:solidFill>
                <a:latin typeface="Open Sans"/>
                <a:ea typeface="Open Sans"/>
                <a:cs typeface="Open Sans"/>
                <a:sym typeface="Open Sans"/>
              </a:rPr>
              <a:t> pixel được xét đến. Giá trị trung bình trọng số Gaussian của các pixel trong vùng này sẽ được tính toán.</a:t>
            </a:r>
          </a:p>
        </p:txBody>
      </p:sp>
      <p:sp>
        <p:nvSpPr>
          <p:cNvPr name="TextBox 20" id="20"/>
          <p:cNvSpPr txBox="true"/>
          <p:nvPr/>
        </p:nvSpPr>
        <p:spPr>
          <a:xfrm rot="0">
            <a:off x="705148" y="7009060"/>
            <a:ext cx="3811340" cy="753557"/>
          </a:xfrm>
          <a:prstGeom prst="rect">
            <a:avLst/>
          </a:prstGeom>
        </p:spPr>
        <p:txBody>
          <a:bodyPr anchor="t" rtlCol="false" tIns="0" lIns="0" bIns="0" rIns="0">
            <a:spAutoFit/>
          </a:bodyPr>
          <a:lstStyle/>
          <a:p>
            <a:pPr algn="l">
              <a:lnSpc>
                <a:spcPts val="3006"/>
              </a:lnSpc>
            </a:pPr>
            <a:r>
              <a:rPr lang="en-US" sz="2387">
                <a:solidFill>
                  <a:srgbClr val="000000"/>
                </a:solidFill>
                <a:latin typeface="Libre Baskerville"/>
                <a:ea typeface="Libre Baskerville"/>
                <a:cs typeface="Libre Baskerville"/>
                <a:sym typeface="Libre Baskerville"/>
              </a:rPr>
              <a:t>2. Xác Định Ngưỡng Động (</a:t>
            </a:r>
            <a:r>
              <a:rPr lang="en-US" sz="2387" i="true">
                <a:solidFill>
                  <a:srgbClr val="000000"/>
                </a:solidFill>
                <a:latin typeface="Libre Baskerville Italics"/>
                <a:ea typeface="Libre Baskerville Italics"/>
                <a:cs typeface="Libre Baskerville Italics"/>
                <a:sym typeface="Libre Baskerville Italics"/>
              </a:rPr>
              <a:t>T(x,y)</a:t>
            </a:r>
            <a:r>
              <a:rPr lang="en-US" sz="2387">
                <a:solidFill>
                  <a:srgbClr val="000000"/>
                </a:solidFill>
                <a:latin typeface="Libre Baskerville"/>
                <a:ea typeface="Libre Baskerville"/>
                <a:cs typeface="Libre Baskerville"/>
                <a:sym typeface="Libre Baskerville"/>
              </a:rPr>
              <a:t>)</a:t>
            </a:r>
          </a:p>
        </p:txBody>
      </p:sp>
      <p:sp>
        <p:nvSpPr>
          <p:cNvPr name="TextBox 21" id="21"/>
          <p:cNvSpPr txBox="true"/>
          <p:nvPr/>
        </p:nvSpPr>
        <p:spPr>
          <a:xfrm rot="0">
            <a:off x="705148" y="7686417"/>
            <a:ext cx="4953297" cy="1649586"/>
          </a:xfrm>
          <a:prstGeom prst="rect">
            <a:avLst/>
          </a:prstGeom>
        </p:spPr>
        <p:txBody>
          <a:bodyPr anchor="t" rtlCol="false" tIns="0" lIns="0" bIns="0" rIns="0">
            <a:spAutoFit/>
          </a:bodyPr>
          <a:lstStyle/>
          <a:p>
            <a:pPr algn="l">
              <a:lnSpc>
                <a:spcPts val="3301"/>
              </a:lnSpc>
            </a:pPr>
            <a:r>
              <a:rPr lang="en-US" sz="2074">
                <a:solidFill>
                  <a:srgbClr val="000000"/>
                </a:solidFill>
                <a:latin typeface="Open Sans"/>
                <a:ea typeface="Open Sans"/>
                <a:cs typeface="Open Sans"/>
                <a:sym typeface="Open Sans"/>
              </a:rPr>
              <a:t>Giá trị trung bình lân cận được trừ đi một hằng số </a:t>
            </a:r>
            <a:r>
              <a:rPr lang="en-US" sz="2074" i="true">
                <a:solidFill>
                  <a:srgbClr val="000000"/>
                </a:solidFill>
                <a:latin typeface="Open Sans Italics"/>
                <a:ea typeface="Open Sans Italics"/>
                <a:cs typeface="Open Sans Italics"/>
                <a:sym typeface="Open Sans Italics"/>
              </a:rPr>
              <a:t>C</a:t>
            </a:r>
            <a:r>
              <a:rPr lang="en-US" sz="2074">
                <a:solidFill>
                  <a:srgbClr val="000000"/>
                </a:solidFill>
                <a:latin typeface="Open Sans"/>
                <a:ea typeface="Open Sans"/>
                <a:cs typeface="Open Sans"/>
                <a:sym typeface="Open Sans"/>
              </a:rPr>
              <a:t> (ví dụ </a:t>
            </a:r>
            <a:r>
              <a:rPr lang="en-US" sz="2074" i="true">
                <a:solidFill>
                  <a:srgbClr val="000000"/>
                </a:solidFill>
                <a:latin typeface="Open Sans Italics"/>
                <a:ea typeface="Open Sans Italics"/>
                <a:cs typeface="Open Sans Italics"/>
                <a:sym typeface="Open Sans Italics"/>
              </a:rPr>
              <a:t>C=2</a:t>
            </a:r>
            <a:r>
              <a:rPr lang="en-US" sz="2074">
                <a:solidFill>
                  <a:srgbClr val="000000"/>
                </a:solidFill>
                <a:latin typeface="Open Sans"/>
                <a:ea typeface="Open Sans"/>
                <a:cs typeface="Open Sans"/>
                <a:sym typeface="Open Sans"/>
              </a:rPr>
              <a:t>) để tạo ra ngưỡng động </a:t>
            </a:r>
            <a:r>
              <a:rPr lang="en-US" sz="2074" i="true">
                <a:solidFill>
                  <a:srgbClr val="000000"/>
                </a:solidFill>
                <a:latin typeface="Open Sans Italics"/>
                <a:ea typeface="Open Sans Italics"/>
                <a:cs typeface="Open Sans Italics"/>
                <a:sym typeface="Open Sans Italics"/>
              </a:rPr>
              <a:t>T(x, y)</a:t>
            </a:r>
            <a:r>
              <a:rPr lang="en-US" sz="2074">
                <a:solidFill>
                  <a:srgbClr val="000000"/>
                </a:solidFill>
                <a:latin typeface="Open Sans"/>
                <a:ea typeface="Open Sans"/>
                <a:cs typeface="Open Sans"/>
                <a:sym typeface="Open Sans"/>
              </a:rPr>
              <a:t> cho chính pixel </a:t>
            </a:r>
            <a:r>
              <a:rPr lang="en-US" sz="2074" i="true">
                <a:solidFill>
                  <a:srgbClr val="000000"/>
                </a:solidFill>
                <a:latin typeface="Open Sans Italics"/>
                <a:ea typeface="Open Sans Italics"/>
                <a:cs typeface="Open Sans Italics"/>
                <a:sym typeface="Open Sans Italics"/>
              </a:rPr>
              <a:t>(x, y)</a:t>
            </a:r>
            <a:r>
              <a:rPr lang="en-US" sz="2074">
                <a:solidFill>
                  <a:srgbClr val="000000"/>
                </a:solidFill>
                <a:latin typeface="Open Sans"/>
                <a:ea typeface="Open Sans"/>
                <a:cs typeface="Open Sans"/>
                <a:sym typeface="Open Sans"/>
              </a:rPr>
              <a:t> đó.</a:t>
            </a:r>
          </a:p>
        </p:txBody>
      </p:sp>
      <p:sp>
        <p:nvSpPr>
          <p:cNvPr name="TextBox 22" id="22"/>
          <p:cNvSpPr txBox="true"/>
          <p:nvPr/>
        </p:nvSpPr>
        <p:spPr>
          <a:xfrm rot="0">
            <a:off x="6261718" y="4770943"/>
            <a:ext cx="4729758" cy="372557"/>
          </a:xfrm>
          <a:prstGeom prst="rect">
            <a:avLst/>
          </a:prstGeom>
        </p:spPr>
        <p:txBody>
          <a:bodyPr anchor="t" rtlCol="false" tIns="0" lIns="0" bIns="0" rIns="0">
            <a:spAutoFit/>
          </a:bodyPr>
          <a:lstStyle/>
          <a:p>
            <a:pPr algn="l">
              <a:lnSpc>
                <a:spcPts val="3006"/>
              </a:lnSpc>
            </a:pPr>
            <a:r>
              <a:rPr lang="en-US" sz="2387">
                <a:solidFill>
                  <a:srgbClr val="000000"/>
                </a:solidFill>
                <a:latin typeface="Libre Baskerville"/>
                <a:ea typeface="Libre Baskerville"/>
                <a:cs typeface="Libre Baskerville"/>
                <a:sym typeface="Libre Baskerville"/>
              </a:rPr>
              <a:t>3. Áp Dụng Quy Tắc Nhị Phân</a:t>
            </a:r>
          </a:p>
        </p:txBody>
      </p:sp>
      <p:sp>
        <p:nvSpPr>
          <p:cNvPr name="TextBox 23" id="23"/>
          <p:cNvSpPr txBox="true"/>
          <p:nvPr/>
        </p:nvSpPr>
        <p:spPr>
          <a:xfrm rot="0">
            <a:off x="6273700" y="5539507"/>
            <a:ext cx="4953298" cy="1649586"/>
          </a:xfrm>
          <a:prstGeom prst="rect">
            <a:avLst/>
          </a:prstGeom>
        </p:spPr>
        <p:txBody>
          <a:bodyPr anchor="t" rtlCol="false" tIns="0" lIns="0" bIns="0" rIns="0">
            <a:spAutoFit/>
          </a:bodyPr>
          <a:lstStyle/>
          <a:p>
            <a:pPr algn="l">
              <a:lnSpc>
                <a:spcPts val="3301"/>
              </a:lnSpc>
            </a:pPr>
            <a:r>
              <a:rPr lang="en-US" sz="2074">
                <a:solidFill>
                  <a:srgbClr val="000000"/>
                </a:solidFill>
                <a:latin typeface="Open Sans"/>
                <a:ea typeface="Open Sans"/>
                <a:cs typeface="Open Sans"/>
                <a:sym typeface="Open Sans"/>
              </a:rPr>
              <a:t>Nếu giá trị của </a:t>
            </a:r>
            <a:r>
              <a:rPr lang="en-US" sz="2074" i="true">
                <a:solidFill>
                  <a:srgbClr val="000000"/>
                </a:solidFill>
                <a:latin typeface="Open Sans Italics"/>
                <a:ea typeface="Open Sans Italics"/>
                <a:cs typeface="Open Sans Italics"/>
                <a:sym typeface="Open Sans Italics"/>
              </a:rPr>
              <a:t>Pixel(x, y)</a:t>
            </a:r>
            <a:r>
              <a:rPr lang="en-US" sz="2074">
                <a:solidFill>
                  <a:srgbClr val="000000"/>
                </a:solidFill>
                <a:latin typeface="Open Sans"/>
                <a:ea typeface="Open Sans"/>
                <a:cs typeface="Open Sans"/>
                <a:sym typeface="Open Sans"/>
              </a:rPr>
              <a:t> lớn hơn ngưỡng động </a:t>
            </a:r>
            <a:r>
              <a:rPr lang="en-US" sz="2074" i="true">
                <a:solidFill>
                  <a:srgbClr val="000000"/>
                </a:solidFill>
                <a:latin typeface="Open Sans Italics"/>
                <a:ea typeface="Open Sans Italics"/>
                <a:cs typeface="Open Sans Italics"/>
                <a:sym typeface="Open Sans Italics"/>
              </a:rPr>
              <a:t>T(x, y)</a:t>
            </a:r>
            <a:r>
              <a:rPr lang="en-US" sz="2074">
                <a:solidFill>
                  <a:srgbClr val="000000"/>
                </a:solidFill>
                <a:latin typeface="Open Sans"/>
                <a:ea typeface="Open Sans"/>
                <a:cs typeface="Open Sans"/>
                <a:sym typeface="Open Sans"/>
              </a:rPr>
              <a:t>, pixel đó sẽ được đặt thành </a:t>
            </a:r>
            <a:r>
              <a:rPr lang="en-US" sz="2074" i="true">
                <a:solidFill>
                  <a:srgbClr val="000000"/>
                </a:solidFill>
                <a:latin typeface="Open Sans Italics"/>
                <a:ea typeface="Open Sans Italics"/>
                <a:cs typeface="Open Sans Italics"/>
                <a:sym typeface="Open Sans Italics"/>
              </a:rPr>
              <a:t>255</a:t>
            </a:r>
            <a:r>
              <a:rPr lang="en-US" sz="2074">
                <a:solidFill>
                  <a:srgbClr val="000000"/>
                </a:solidFill>
                <a:latin typeface="Open Sans"/>
                <a:ea typeface="Open Sans"/>
                <a:cs typeface="Open Sans"/>
                <a:sym typeface="Open Sans"/>
              </a:rPr>
              <a:t> (trắng, đại diện cho nét vẽ). Ngược lại, nó sẽ là </a:t>
            </a:r>
            <a:r>
              <a:rPr lang="en-US" sz="2074" i="true">
                <a:solidFill>
                  <a:srgbClr val="000000"/>
                </a:solidFill>
                <a:latin typeface="Open Sans Italics"/>
                <a:ea typeface="Open Sans Italics"/>
                <a:cs typeface="Open Sans Italics"/>
                <a:sym typeface="Open Sans Italics"/>
              </a:rPr>
              <a:t>0</a:t>
            </a:r>
            <a:r>
              <a:rPr lang="en-US" sz="2074">
                <a:solidFill>
                  <a:srgbClr val="000000"/>
                </a:solidFill>
                <a:latin typeface="Open Sans"/>
                <a:ea typeface="Open Sans"/>
                <a:cs typeface="Open Sans"/>
                <a:sym typeface="Open Sans"/>
              </a:rPr>
              <a:t> (đen, đại diện cho nền).</a:t>
            </a:r>
          </a:p>
        </p:txBody>
      </p:sp>
      <p:sp>
        <p:nvSpPr>
          <p:cNvPr name="TextBox 24" id="24"/>
          <p:cNvSpPr txBox="true"/>
          <p:nvPr/>
        </p:nvSpPr>
        <p:spPr>
          <a:xfrm rot="0">
            <a:off x="6273700" y="8786974"/>
            <a:ext cx="9910985" cy="1230486"/>
          </a:xfrm>
          <a:prstGeom prst="rect">
            <a:avLst/>
          </a:prstGeom>
        </p:spPr>
        <p:txBody>
          <a:bodyPr anchor="t" rtlCol="false" tIns="0" lIns="0" bIns="0" rIns="0">
            <a:spAutoFit/>
          </a:bodyPr>
          <a:lstStyle/>
          <a:p>
            <a:pPr algn="l">
              <a:lnSpc>
                <a:spcPts val="3301"/>
              </a:lnSpc>
            </a:pPr>
            <a:r>
              <a:rPr lang="en-US" sz="2074" b="true">
                <a:solidFill>
                  <a:srgbClr val="000000"/>
                </a:solidFill>
                <a:latin typeface="Open Sans Bold"/>
                <a:ea typeface="Open Sans Bold"/>
                <a:cs typeface="Open Sans Bold"/>
                <a:sym typeface="Open Sans Bold"/>
              </a:rPr>
              <a:t>Ghi chú:</a:t>
            </a:r>
            <a:r>
              <a:rPr lang="en-US" sz="2074">
                <a:solidFill>
                  <a:srgbClr val="000000"/>
                </a:solidFill>
                <a:latin typeface="Open Sans"/>
                <a:ea typeface="Open Sans"/>
                <a:cs typeface="Open Sans"/>
                <a:sym typeface="Open Sans"/>
              </a:rPr>
              <a:t> Hằng số </a:t>
            </a:r>
            <a:r>
              <a:rPr lang="en-US" sz="2074" i="true">
                <a:solidFill>
                  <a:srgbClr val="000000"/>
                </a:solidFill>
                <a:latin typeface="Open Sans Italics"/>
                <a:ea typeface="Open Sans Italics"/>
                <a:cs typeface="Open Sans Italics"/>
                <a:sym typeface="Open Sans Italics"/>
              </a:rPr>
              <a:t>C</a:t>
            </a:r>
            <a:r>
              <a:rPr lang="en-US" sz="2074">
                <a:solidFill>
                  <a:srgbClr val="000000"/>
                </a:solidFill>
                <a:latin typeface="Open Sans"/>
                <a:ea typeface="Open Sans"/>
                <a:cs typeface="Open Sans"/>
                <a:sym typeface="Open Sans"/>
              </a:rPr>
              <a:t> đóng vai trò điều chỉnh độ "chặt chẽ" của ngưỡng. Giá trị </a:t>
            </a:r>
            <a:r>
              <a:rPr lang="en-US" sz="2074" i="true">
                <a:solidFill>
                  <a:srgbClr val="000000"/>
                </a:solidFill>
                <a:latin typeface="Open Sans Italics"/>
                <a:ea typeface="Open Sans Italics"/>
                <a:cs typeface="Open Sans Italics"/>
                <a:sym typeface="Open Sans Italics"/>
              </a:rPr>
              <a:t>C</a:t>
            </a:r>
            <a:r>
              <a:rPr lang="en-US" sz="2074">
                <a:solidFill>
                  <a:srgbClr val="000000"/>
                </a:solidFill>
                <a:latin typeface="Open Sans"/>
                <a:ea typeface="Open Sans"/>
                <a:cs typeface="Open Sans"/>
                <a:sym typeface="Open Sans"/>
              </a:rPr>
              <a:t> càng lớn, ảnh nhị phân càng có xu hướng có ít chi tiết (nét vẽ mỏng hơn), và ngược lại.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grpSp>
        <p:nvGrpSpPr>
          <p:cNvPr name="Group 2" id="2"/>
          <p:cNvGrpSpPr/>
          <p:nvPr/>
        </p:nvGrpSpPr>
        <p:grpSpPr>
          <a:xfrm rot="0">
            <a:off x="582415" y="8444533"/>
            <a:ext cx="12561267" cy="1586219"/>
            <a:chOff x="0" y="0"/>
            <a:chExt cx="15425615" cy="1947925"/>
          </a:xfrm>
        </p:grpSpPr>
        <p:sp>
          <p:nvSpPr>
            <p:cNvPr name="Freeform 3" id="3"/>
            <p:cNvSpPr/>
            <p:nvPr/>
          </p:nvSpPr>
          <p:spPr>
            <a:xfrm flipH="false" flipV="false" rot="0">
              <a:off x="0" y="0"/>
              <a:ext cx="15425663" cy="1947941"/>
            </a:xfrm>
            <a:custGeom>
              <a:avLst/>
              <a:gdLst/>
              <a:ahLst/>
              <a:cxnLst/>
              <a:rect r="r" b="b" t="t" l="l"/>
              <a:pathLst>
                <a:path h="1947941" w="15425663">
                  <a:moveTo>
                    <a:pt x="0" y="68767"/>
                  </a:moveTo>
                  <a:cubicBezTo>
                    <a:pt x="0" y="30739"/>
                    <a:pt x="8482" y="0"/>
                    <a:pt x="18974" y="0"/>
                  </a:cubicBezTo>
                  <a:lnTo>
                    <a:pt x="15406674" y="0"/>
                  </a:lnTo>
                  <a:cubicBezTo>
                    <a:pt x="15417166" y="0"/>
                    <a:pt x="15425663" y="30739"/>
                    <a:pt x="15425663" y="68767"/>
                  </a:cubicBezTo>
                  <a:lnTo>
                    <a:pt x="15425663" y="1879198"/>
                  </a:lnTo>
                  <a:cubicBezTo>
                    <a:pt x="15425663" y="1917225"/>
                    <a:pt x="15417166" y="1947941"/>
                    <a:pt x="15406674" y="1947941"/>
                  </a:cubicBezTo>
                  <a:lnTo>
                    <a:pt x="18974" y="1947941"/>
                  </a:lnTo>
                  <a:cubicBezTo>
                    <a:pt x="8482" y="1947941"/>
                    <a:pt x="0" y="1917225"/>
                    <a:pt x="0" y="1879198"/>
                  </a:cubicBezTo>
                  <a:close/>
                </a:path>
              </a:pathLst>
            </a:custGeom>
            <a:solidFill>
              <a:srgbClr val="C3C2F0"/>
            </a:solidFill>
            <a:ln w="12700">
              <a:solidFill>
                <a:srgbClr val="000000"/>
              </a:solidFill>
            </a:ln>
          </p:spPr>
        </p:sp>
      </p:grpSp>
      <p:sp>
        <p:nvSpPr>
          <p:cNvPr name="Freeform 4" id="4"/>
          <p:cNvSpPr/>
          <p:nvPr/>
        </p:nvSpPr>
        <p:spPr>
          <a:xfrm flipH="false" flipV="false" rot="0">
            <a:off x="8413907" y="2128010"/>
            <a:ext cx="9459549" cy="5711202"/>
          </a:xfrm>
          <a:custGeom>
            <a:avLst/>
            <a:gdLst/>
            <a:ahLst/>
            <a:cxnLst/>
            <a:rect r="r" b="b" t="t" l="l"/>
            <a:pathLst>
              <a:path h="5711202" w="9459549">
                <a:moveTo>
                  <a:pt x="0" y="0"/>
                </a:moveTo>
                <a:lnTo>
                  <a:pt x="9459549" y="0"/>
                </a:lnTo>
                <a:lnTo>
                  <a:pt x="9459549" y="5711203"/>
                </a:lnTo>
                <a:lnTo>
                  <a:pt x="0" y="5711203"/>
                </a:lnTo>
                <a:lnTo>
                  <a:pt x="0" y="0"/>
                </a:lnTo>
                <a:close/>
              </a:path>
            </a:pathLst>
          </a:custGeom>
          <a:blipFill>
            <a:blip r:embed="rId3"/>
            <a:stretch>
              <a:fillRect l="0" t="0" r="0" b="0"/>
            </a:stretch>
          </a:blipFill>
        </p:spPr>
      </p:sp>
      <p:sp>
        <p:nvSpPr>
          <p:cNvPr name="TextBox 5" id="5"/>
          <p:cNvSpPr txBox="true"/>
          <p:nvPr/>
        </p:nvSpPr>
        <p:spPr>
          <a:xfrm rot="0">
            <a:off x="742206" y="673894"/>
            <a:ext cx="10270232" cy="592278"/>
          </a:xfrm>
          <a:prstGeom prst="rect">
            <a:avLst/>
          </a:prstGeom>
        </p:spPr>
        <p:txBody>
          <a:bodyPr anchor="t" rtlCol="false" tIns="0" lIns="0" bIns="0" rIns="0">
            <a:spAutoFit/>
          </a:bodyPr>
          <a:lstStyle/>
          <a:p>
            <a:pPr algn="l">
              <a:lnSpc>
                <a:spcPts val="4756"/>
              </a:lnSpc>
            </a:pPr>
            <a:r>
              <a:rPr lang="en-US" sz="3787">
                <a:solidFill>
                  <a:srgbClr val="403CCF"/>
                </a:solidFill>
                <a:latin typeface="Libre Baskerville"/>
                <a:ea typeface="Libre Baskerville"/>
                <a:cs typeface="Libre Baskerville"/>
                <a:sym typeface="Libre Baskerville"/>
              </a:rPr>
              <a:t>Morphology: Dilation, Erosion và Closing</a:t>
            </a:r>
          </a:p>
        </p:txBody>
      </p:sp>
      <p:sp>
        <p:nvSpPr>
          <p:cNvPr name="TextBox 6" id="6"/>
          <p:cNvSpPr txBox="true"/>
          <p:nvPr/>
        </p:nvSpPr>
        <p:spPr>
          <a:xfrm rot="0">
            <a:off x="742206" y="1304181"/>
            <a:ext cx="16803589" cy="462161"/>
          </a:xfrm>
          <a:prstGeom prst="rect">
            <a:avLst/>
          </a:prstGeom>
        </p:spPr>
        <p:txBody>
          <a:bodyPr anchor="t" rtlCol="false" tIns="0" lIns="0" bIns="0" rIns="0">
            <a:spAutoFit/>
          </a:bodyPr>
          <a:lstStyle/>
          <a:p>
            <a:pPr algn="l">
              <a:lnSpc>
                <a:spcPts val="3905"/>
              </a:lnSpc>
            </a:pPr>
            <a:r>
              <a:rPr lang="en-US" sz="2412">
                <a:solidFill>
                  <a:srgbClr val="000000"/>
                </a:solidFill>
                <a:latin typeface="Open Sans"/>
                <a:ea typeface="Open Sans"/>
                <a:cs typeface="Open Sans"/>
                <a:sym typeface="Open Sans"/>
              </a:rPr>
              <a:t>Khám phá các toán tử hình thái học cơ bản và ứng dụng của chúng</a:t>
            </a:r>
          </a:p>
        </p:txBody>
      </p:sp>
      <p:sp>
        <p:nvSpPr>
          <p:cNvPr name="TextBox 7" id="7"/>
          <p:cNvSpPr txBox="true"/>
          <p:nvPr/>
        </p:nvSpPr>
        <p:spPr>
          <a:xfrm rot="0">
            <a:off x="613966" y="2108960"/>
            <a:ext cx="2872185" cy="383314"/>
          </a:xfrm>
          <a:prstGeom prst="rect">
            <a:avLst/>
          </a:prstGeom>
        </p:spPr>
        <p:txBody>
          <a:bodyPr anchor="t" rtlCol="false" tIns="0" lIns="0" bIns="0" rIns="0">
            <a:spAutoFit/>
          </a:bodyPr>
          <a:lstStyle/>
          <a:p>
            <a:pPr algn="l">
              <a:lnSpc>
                <a:spcPts val="3101"/>
              </a:lnSpc>
            </a:pPr>
            <a:r>
              <a:rPr lang="en-US" sz="2412">
                <a:solidFill>
                  <a:srgbClr val="403CCF"/>
                </a:solidFill>
                <a:latin typeface="Libre Baskerville"/>
                <a:ea typeface="Libre Baskerville"/>
                <a:cs typeface="Libre Baskerville"/>
                <a:sym typeface="Libre Baskerville"/>
              </a:rPr>
              <a:t>Dilation (Giãn Nở)</a:t>
            </a:r>
          </a:p>
        </p:txBody>
      </p:sp>
      <p:sp>
        <p:nvSpPr>
          <p:cNvPr name="TextBox 8" id="8"/>
          <p:cNvSpPr txBox="true"/>
          <p:nvPr/>
        </p:nvSpPr>
        <p:spPr>
          <a:xfrm rot="0">
            <a:off x="613966" y="2549424"/>
            <a:ext cx="6762535" cy="1255452"/>
          </a:xfrm>
          <a:prstGeom prst="rect">
            <a:avLst/>
          </a:prstGeom>
        </p:spPr>
        <p:txBody>
          <a:bodyPr anchor="t" rtlCol="false" tIns="0" lIns="0" bIns="0" rIns="0">
            <a:spAutoFit/>
          </a:bodyPr>
          <a:lstStyle/>
          <a:p>
            <a:pPr algn="l">
              <a:lnSpc>
                <a:spcPts val="3434"/>
              </a:lnSpc>
            </a:pPr>
            <a:r>
              <a:rPr lang="en-US" sz="2162">
                <a:solidFill>
                  <a:srgbClr val="000000"/>
                </a:solidFill>
                <a:latin typeface="Open Sans"/>
                <a:ea typeface="Open Sans"/>
                <a:cs typeface="Open Sans"/>
                <a:sym typeface="Open Sans"/>
              </a:rPr>
              <a:t>Làm dày nét ảnh, lấp đầy các khe hở nhỏ hoặc vùng bị đứt đoạn. Về mặt toán học, giá trị pixel đầu ra là giá trị </a:t>
            </a:r>
            <a:r>
              <a:rPr lang="en-US" b="true" sz="2162" i="true">
                <a:solidFill>
                  <a:srgbClr val="000000"/>
                </a:solidFill>
                <a:latin typeface="Open Sans Bold Italics"/>
                <a:ea typeface="Open Sans Bold Italics"/>
                <a:cs typeface="Open Sans Bold Italics"/>
                <a:sym typeface="Open Sans Bold Italics"/>
              </a:rPr>
              <a:t>MAX</a:t>
            </a:r>
            <a:r>
              <a:rPr lang="en-US" sz="2162">
                <a:solidFill>
                  <a:srgbClr val="000000"/>
                </a:solidFill>
                <a:latin typeface="Open Sans"/>
                <a:ea typeface="Open Sans"/>
                <a:cs typeface="Open Sans"/>
                <a:sym typeface="Open Sans"/>
              </a:rPr>
              <a:t> của tất cả các pixel trong vùng kernel.</a:t>
            </a:r>
          </a:p>
        </p:txBody>
      </p:sp>
      <p:sp>
        <p:nvSpPr>
          <p:cNvPr name="TextBox 9" id="9"/>
          <p:cNvSpPr txBox="true"/>
          <p:nvPr/>
        </p:nvSpPr>
        <p:spPr>
          <a:xfrm rot="0">
            <a:off x="582415" y="4347801"/>
            <a:ext cx="2903736" cy="383314"/>
          </a:xfrm>
          <a:prstGeom prst="rect">
            <a:avLst/>
          </a:prstGeom>
        </p:spPr>
        <p:txBody>
          <a:bodyPr anchor="t" rtlCol="false" tIns="0" lIns="0" bIns="0" rIns="0">
            <a:spAutoFit/>
          </a:bodyPr>
          <a:lstStyle/>
          <a:p>
            <a:pPr algn="l">
              <a:lnSpc>
                <a:spcPts val="3101"/>
              </a:lnSpc>
            </a:pPr>
            <a:r>
              <a:rPr lang="en-US" sz="2412">
                <a:solidFill>
                  <a:srgbClr val="403CCF"/>
                </a:solidFill>
                <a:latin typeface="Libre Baskerville"/>
                <a:ea typeface="Libre Baskerville"/>
                <a:cs typeface="Libre Baskerville"/>
                <a:sym typeface="Libre Baskerville"/>
              </a:rPr>
              <a:t>Erosion (Xói Mòn)</a:t>
            </a:r>
          </a:p>
        </p:txBody>
      </p:sp>
      <p:sp>
        <p:nvSpPr>
          <p:cNvPr name="TextBox 10" id="10"/>
          <p:cNvSpPr txBox="true"/>
          <p:nvPr/>
        </p:nvSpPr>
        <p:spPr>
          <a:xfrm rot="0">
            <a:off x="582415" y="4788265"/>
            <a:ext cx="7847582" cy="1255452"/>
          </a:xfrm>
          <a:prstGeom prst="rect">
            <a:avLst/>
          </a:prstGeom>
        </p:spPr>
        <p:txBody>
          <a:bodyPr anchor="t" rtlCol="false" tIns="0" lIns="0" bIns="0" rIns="0">
            <a:spAutoFit/>
          </a:bodyPr>
          <a:lstStyle/>
          <a:p>
            <a:pPr algn="l">
              <a:lnSpc>
                <a:spcPts val="3434"/>
              </a:lnSpc>
            </a:pPr>
            <a:r>
              <a:rPr lang="en-US" sz="2162">
                <a:solidFill>
                  <a:srgbClr val="000000"/>
                </a:solidFill>
                <a:latin typeface="Open Sans"/>
                <a:ea typeface="Open Sans"/>
                <a:cs typeface="Open Sans"/>
                <a:sym typeface="Open Sans"/>
              </a:rPr>
              <a:t>Làm mỏng nét ảnh, loại bỏ các pixel nhiễu hoặc chi tiết nhỏ. Giá trị pixel đầu ra là giá trị </a:t>
            </a:r>
            <a:r>
              <a:rPr lang="en-US" b="true" sz="2162" i="true">
                <a:solidFill>
                  <a:srgbClr val="000000"/>
                </a:solidFill>
                <a:latin typeface="Open Sans Bold Italics"/>
                <a:ea typeface="Open Sans Bold Italics"/>
                <a:cs typeface="Open Sans Bold Italics"/>
                <a:sym typeface="Open Sans Bold Italics"/>
              </a:rPr>
              <a:t>MIN</a:t>
            </a:r>
            <a:r>
              <a:rPr lang="en-US" sz="2162" i="true">
                <a:solidFill>
                  <a:srgbClr val="000000"/>
                </a:solidFill>
                <a:latin typeface="Open Sans Italics"/>
                <a:ea typeface="Open Sans Italics"/>
                <a:cs typeface="Open Sans Italics"/>
                <a:sym typeface="Open Sans Italics"/>
              </a:rPr>
              <a:t> </a:t>
            </a:r>
            <a:r>
              <a:rPr lang="en-US" sz="2162">
                <a:solidFill>
                  <a:srgbClr val="000000"/>
                </a:solidFill>
                <a:latin typeface="Open Sans"/>
                <a:ea typeface="Open Sans"/>
                <a:cs typeface="Open Sans"/>
                <a:sym typeface="Open Sans"/>
              </a:rPr>
              <a:t>của tất cả các pixel trong vùng kernel.</a:t>
            </a:r>
          </a:p>
        </p:txBody>
      </p:sp>
      <p:sp>
        <p:nvSpPr>
          <p:cNvPr name="TextBox 11" id="11"/>
          <p:cNvSpPr txBox="true"/>
          <p:nvPr/>
        </p:nvSpPr>
        <p:spPr>
          <a:xfrm rot="0">
            <a:off x="613966" y="6163198"/>
            <a:ext cx="2340074" cy="383314"/>
          </a:xfrm>
          <a:prstGeom prst="rect">
            <a:avLst/>
          </a:prstGeom>
        </p:spPr>
        <p:txBody>
          <a:bodyPr anchor="t" rtlCol="false" tIns="0" lIns="0" bIns="0" rIns="0">
            <a:spAutoFit/>
          </a:bodyPr>
          <a:lstStyle/>
          <a:p>
            <a:pPr algn="l">
              <a:lnSpc>
                <a:spcPts val="3101"/>
              </a:lnSpc>
            </a:pPr>
            <a:r>
              <a:rPr lang="en-US" sz="2412">
                <a:solidFill>
                  <a:srgbClr val="403CCF"/>
                </a:solidFill>
                <a:latin typeface="Libre Baskerville"/>
                <a:ea typeface="Libre Baskerville"/>
                <a:cs typeface="Libre Baskerville"/>
                <a:sym typeface="Libre Baskerville"/>
              </a:rPr>
              <a:t>Closing (Đóng)</a:t>
            </a:r>
          </a:p>
        </p:txBody>
      </p:sp>
      <p:sp>
        <p:nvSpPr>
          <p:cNvPr name="TextBox 12" id="12"/>
          <p:cNvSpPr txBox="true"/>
          <p:nvPr/>
        </p:nvSpPr>
        <p:spPr>
          <a:xfrm rot="0">
            <a:off x="582415" y="6646003"/>
            <a:ext cx="7549975" cy="1684077"/>
          </a:xfrm>
          <a:prstGeom prst="rect">
            <a:avLst/>
          </a:prstGeom>
        </p:spPr>
        <p:txBody>
          <a:bodyPr anchor="t" rtlCol="false" tIns="0" lIns="0" bIns="0" rIns="0">
            <a:spAutoFit/>
          </a:bodyPr>
          <a:lstStyle/>
          <a:p>
            <a:pPr algn="l">
              <a:lnSpc>
                <a:spcPts val="3434"/>
              </a:lnSpc>
            </a:pPr>
            <a:r>
              <a:rPr lang="en-US" sz="2162">
                <a:solidFill>
                  <a:srgbClr val="000000"/>
                </a:solidFill>
                <a:latin typeface="Open Sans"/>
                <a:ea typeface="Open Sans"/>
                <a:cs typeface="Open Sans"/>
                <a:sym typeface="Open Sans"/>
              </a:rPr>
              <a:t>Là sự kết hợp của </a:t>
            </a:r>
            <a:r>
              <a:rPr lang="en-US" b="true" sz="2162">
                <a:solidFill>
                  <a:srgbClr val="000000"/>
                </a:solidFill>
                <a:latin typeface="Open Sans Bold"/>
                <a:ea typeface="Open Sans Bold"/>
                <a:cs typeface="Open Sans Bold"/>
                <a:sym typeface="Open Sans Bold"/>
              </a:rPr>
              <a:t>Dilation</a:t>
            </a:r>
            <a:r>
              <a:rPr lang="en-US" sz="2162">
                <a:solidFill>
                  <a:srgbClr val="000000"/>
                </a:solidFill>
                <a:latin typeface="Open Sans"/>
                <a:ea typeface="Open Sans"/>
                <a:cs typeface="Open Sans"/>
                <a:sym typeface="Open Sans"/>
              </a:rPr>
              <a:t> -&gt; </a:t>
            </a:r>
            <a:r>
              <a:rPr lang="en-US" b="true" sz="2162">
                <a:solidFill>
                  <a:srgbClr val="000000"/>
                </a:solidFill>
                <a:latin typeface="Open Sans Bold"/>
                <a:ea typeface="Open Sans Bold"/>
                <a:cs typeface="Open Sans Bold"/>
                <a:sym typeface="Open Sans Bold"/>
              </a:rPr>
              <a:t>Erosion</a:t>
            </a:r>
            <a:r>
              <a:rPr lang="en-US" sz="2162">
                <a:solidFill>
                  <a:srgbClr val="000000"/>
                </a:solidFill>
                <a:latin typeface="Open Sans"/>
                <a:ea typeface="Open Sans"/>
                <a:cs typeface="Open Sans"/>
                <a:sym typeface="Open Sans"/>
              </a:rPr>
              <a:t>. Mục đích chính là làm liền các vùng đứt gãy hoặc lỗ nhỏ trong đối tượng mà vẫn giữ nguyên kích thước tổng thể, đồng thời làm mịn các cạnh đối tượng.</a:t>
            </a:r>
          </a:p>
        </p:txBody>
      </p:sp>
      <p:sp>
        <p:nvSpPr>
          <p:cNvPr name="TextBox 13" id="13"/>
          <p:cNvSpPr txBox="true"/>
          <p:nvPr/>
        </p:nvSpPr>
        <p:spPr>
          <a:xfrm rot="0">
            <a:off x="613966" y="8615830"/>
            <a:ext cx="11272639" cy="1255452"/>
          </a:xfrm>
          <a:prstGeom prst="rect">
            <a:avLst/>
          </a:prstGeom>
        </p:spPr>
        <p:txBody>
          <a:bodyPr anchor="t" rtlCol="false" tIns="0" lIns="0" bIns="0" rIns="0">
            <a:spAutoFit/>
          </a:bodyPr>
          <a:lstStyle/>
          <a:p>
            <a:pPr algn="l">
              <a:lnSpc>
                <a:spcPts val="3434"/>
              </a:lnSpc>
            </a:pPr>
            <a:r>
              <a:rPr lang="en-US" sz="2162" b="true">
                <a:solidFill>
                  <a:srgbClr val="000000"/>
                </a:solidFill>
                <a:latin typeface="Open Sans Bold"/>
                <a:ea typeface="Open Sans Bold"/>
                <a:cs typeface="Open Sans Bold"/>
                <a:sym typeface="Open Sans Bold"/>
              </a:rPr>
              <a:t>Ghi chú:</a:t>
            </a:r>
            <a:r>
              <a:rPr lang="en-US" sz="2162">
                <a:solidFill>
                  <a:srgbClr val="000000"/>
                </a:solidFill>
                <a:latin typeface="Open Sans"/>
                <a:ea typeface="Open Sans"/>
                <a:cs typeface="Open Sans"/>
                <a:sym typeface="Open Sans"/>
              </a:rPr>
              <a:t> Các toán tử này hoạt động dựa trên một "kernel" (hay cấu trúc phần tử), có vai trò như một "hình mẫu" để tương tác với ảnh. Việc lựa chọn kích thước và hình dạng kernel là rất quan trọng để đạt được hiệu quả mong muốn.</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92238" y="805457"/>
            <a:ext cx="12620030" cy="639216"/>
          </a:xfrm>
          <a:prstGeom prst="rect">
            <a:avLst/>
          </a:prstGeom>
        </p:spPr>
        <p:txBody>
          <a:bodyPr anchor="t" rtlCol="false" tIns="0" lIns="0" bIns="0" rIns="0">
            <a:spAutoFit/>
          </a:bodyPr>
          <a:lstStyle/>
          <a:p>
            <a:pPr algn="l">
              <a:lnSpc>
                <a:spcPts val="4875"/>
              </a:lnSpc>
            </a:pPr>
            <a:r>
              <a:rPr lang="en-US" sz="3875">
                <a:solidFill>
                  <a:srgbClr val="403CCF"/>
                </a:solidFill>
                <a:latin typeface="Libre Baskerville"/>
                <a:ea typeface="Libre Baskerville"/>
                <a:cs typeface="Libre Baskerville"/>
                <a:sym typeface="Libre Baskerville"/>
              </a:rPr>
              <a:t>Case Study 1: Tối Ưu Hóa Morphology cho Shapes</a:t>
            </a:r>
          </a:p>
        </p:txBody>
      </p:sp>
      <p:sp>
        <p:nvSpPr>
          <p:cNvPr name="TextBox 7" id="7"/>
          <p:cNvSpPr txBox="true"/>
          <p:nvPr/>
        </p:nvSpPr>
        <p:spPr>
          <a:xfrm rot="0">
            <a:off x="992237" y="1755874"/>
            <a:ext cx="16303526" cy="767080"/>
          </a:xfrm>
          <a:prstGeom prst="rect">
            <a:avLst/>
          </a:prstGeom>
        </p:spPr>
        <p:txBody>
          <a:bodyPr anchor="t" rtlCol="false" tIns="0" lIns="0" bIns="0" rIns="0">
            <a:spAutoFit/>
          </a:bodyPr>
          <a:lstStyle/>
          <a:p>
            <a:pPr algn="l">
              <a:lnSpc>
                <a:spcPts val="3139"/>
              </a:lnSpc>
            </a:pPr>
            <a:r>
              <a:rPr lang="en-US" sz="1962">
                <a:solidFill>
                  <a:srgbClr val="000000"/>
                </a:solidFill>
                <a:latin typeface="Open Sans"/>
                <a:ea typeface="Open Sans"/>
                <a:cs typeface="Open Sans"/>
                <a:sym typeface="Open Sans"/>
              </a:rPr>
              <a:t>Việc lựa chọn các tham số cho toán tử hình thái học đóng vai trò then chốt, đặc biệt khi xử lý các đối tượng có hình dạng cụ thể. Một thiết lập không phù hợp có thể làm biến dạng đối tượng, dẫn đến nhận diện sai lệch.</a:t>
            </a:r>
          </a:p>
        </p:txBody>
      </p:sp>
      <p:grpSp>
        <p:nvGrpSpPr>
          <p:cNvPr name="Group 8" id="8"/>
          <p:cNvGrpSpPr/>
          <p:nvPr/>
        </p:nvGrpSpPr>
        <p:grpSpPr>
          <a:xfrm rot="0">
            <a:off x="977950" y="2685752"/>
            <a:ext cx="8081070" cy="3342719"/>
            <a:chOff x="0" y="0"/>
            <a:chExt cx="10774760" cy="4456959"/>
          </a:xfrm>
        </p:grpSpPr>
        <p:sp>
          <p:nvSpPr>
            <p:cNvPr name="Freeform 9" id="9"/>
            <p:cNvSpPr/>
            <p:nvPr/>
          </p:nvSpPr>
          <p:spPr>
            <a:xfrm flipH="false" flipV="false" rot="0">
              <a:off x="19050" y="22928"/>
              <a:ext cx="10736707" cy="4411131"/>
            </a:xfrm>
            <a:custGeom>
              <a:avLst/>
              <a:gdLst/>
              <a:ahLst/>
              <a:cxnLst/>
              <a:rect r="r" b="b" t="t" l="l"/>
              <a:pathLst>
                <a:path h="4411131" w="10736707">
                  <a:moveTo>
                    <a:pt x="0" y="47845"/>
                  </a:moveTo>
                  <a:cubicBezTo>
                    <a:pt x="0" y="21400"/>
                    <a:pt x="17907" y="0"/>
                    <a:pt x="40005" y="0"/>
                  </a:cubicBezTo>
                  <a:lnTo>
                    <a:pt x="10696702" y="0"/>
                  </a:lnTo>
                  <a:cubicBezTo>
                    <a:pt x="10718800" y="0"/>
                    <a:pt x="10736707" y="21400"/>
                    <a:pt x="10736707" y="47845"/>
                  </a:cubicBezTo>
                  <a:lnTo>
                    <a:pt x="10736707" y="4363288"/>
                  </a:lnTo>
                  <a:cubicBezTo>
                    <a:pt x="10736707" y="4389732"/>
                    <a:pt x="10718800" y="4411132"/>
                    <a:pt x="10696702" y="4411132"/>
                  </a:cubicBezTo>
                  <a:lnTo>
                    <a:pt x="40005" y="4411132"/>
                  </a:lnTo>
                  <a:cubicBezTo>
                    <a:pt x="17907" y="4411132"/>
                    <a:pt x="0" y="4389732"/>
                    <a:pt x="0" y="4363288"/>
                  </a:cubicBezTo>
                  <a:close/>
                </a:path>
              </a:pathLst>
            </a:custGeom>
            <a:solidFill>
              <a:srgbClr val="FBFAFF"/>
            </a:solidFill>
            <a:ln w="12700">
              <a:solidFill>
                <a:srgbClr val="000000"/>
              </a:solidFill>
            </a:ln>
          </p:spPr>
        </p:sp>
        <p:sp>
          <p:nvSpPr>
            <p:cNvPr name="Freeform 10" id="10"/>
            <p:cNvSpPr/>
            <p:nvPr/>
          </p:nvSpPr>
          <p:spPr>
            <a:xfrm flipH="false" flipV="false" rot="0">
              <a:off x="0" y="0"/>
              <a:ext cx="10774807" cy="4456983"/>
            </a:xfrm>
            <a:custGeom>
              <a:avLst/>
              <a:gdLst/>
              <a:ahLst/>
              <a:cxnLst/>
              <a:rect r="r" b="b" t="t" l="l"/>
              <a:pathLst>
                <a:path h="4456983" w="10774807">
                  <a:moveTo>
                    <a:pt x="0" y="70773"/>
                  </a:moveTo>
                  <a:cubicBezTo>
                    <a:pt x="0" y="31488"/>
                    <a:pt x="26543" y="0"/>
                    <a:pt x="59055" y="0"/>
                  </a:cubicBezTo>
                  <a:lnTo>
                    <a:pt x="10715752" y="0"/>
                  </a:lnTo>
                  <a:lnTo>
                    <a:pt x="10715752" y="22928"/>
                  </a:lnTo>
                  <a:lnTo>
                    <a:pt x="10715752" y="0"/>
                  </a:lnTo>
                  <a:cubicBezTo>
                    <a:pt x="10748264" y="0"/>
                    <a:pt x="10774807" y="31488"/>
                    <a:pt x="10774807" y="70773"/>
                  </a:cubicBezTo>
                  <a:lnTo>
                    <a:pt x="10755757" y="70773"/>
                  </a:lnTo>
                  <a:lnTo>
                    <a:pt x="10774807" y="70773"/>
                  </a:lnTo>
                  <a:lnTo>
                    <a:pt x="10774807" y="4386216"/>
                  </a:lnTo>
                  <a:lnTo>
                    <a:pt x="10755757" y="4386216"/>
                  </a:lnTo>
                  <a:lnTo>
                    <a:pt x="10774807" y="4386216"/>
                  </a:lnTo>
                  <a:cubicBezTo>
                    <a:pt x="10774807" y="4425347"/>
                    <a:pt x="10748264" y="4456983"/>
                    <a:pt x="10715752" y="4456983"/>
                  </a:cubicBezTo>
                  <a:lnTo>
                    <a:pt x="10715752" y="4434060"/>
                  </a:lnTo>
                  <a:lnTo>
                    <a:pt x="10715752" y="4456983"/>
                  </a:lnTo>
                  <a:lnTo>
                    <a:pt x="59055" y="4456983"/>
                  </a:lnTo>
                  <a:lnTo>
                    <a:pt x="59055" y="4434060"/>
                  </a:lnTo>
                  <a:lnTo>
                    <a:pt x="59055" y="4456983"/>
                  </a:lnTo>
                  <a:cubicBezTo>
                    <a:pt x="26543" y="4456983"/>
                    <a:pt x="0" y="4425500"/>
                    <a:pt x="0" y="4386216"/>
                  </a:cubicBezTo>
                  <a:lnTo>
                    <a:pt x="0" y="70773"/>
                  </a:lnTo>
                  <a:lnTo>
                    <a:pt x="19050" y="70773"/>
                  </a:lnTo>
                  <a:lnTo>
                    <a:pt x="0" y="70773"/>
                  </a:lnTo>
                  <a:moveTo>
                    <a:pt x="38100" y="70773"/>
                  </a:moveTo>
                  <a:lnTo>
                    <a:pt x="38100" y="4386216"/>
                  </a:lnTo>
                  <a:lnTo>
                    <a:pt x="19050" y="4386216"/>
                  </a:lnTo>
                  <a:lnTo>
                    <a:pt x="38100" y="4386216"/>
                  </a:lnTo>
                  <a:cubicBezTo>
                    <a:pt x="38100" y="4399820"/>
                    <a:pt x="47371" y="4411131"/>
                    <a:pt x="59055" y="4411131"/>
                  </a:cubicBezTo>
                  <a:lnTo>
                    <a:pt x="10715752" y="4411131"/>
                  </a:lnTo>
                  <a:cubicBezTo>
                    <a:pt x="10727436" y="4411131"/>
                    <a:pt x="10736707" y="4399820"/>
                    <a:pt x="10736707" y="4386216"/>
                  </a:cubicBezTo>
                  <a:lnTo>
                    <a:pt x="10736707" y="70773"/>
                  </a:lnTo>
                  <a:cubicBezTo>
                    <a:pt x="10736707" y="57168"/>
                    <a:pt x="10727436" y="45857"/>
                    <a:pt x="10715752" y="45857"/>
                  </a:cubicBezTo>
                  <a:lnTo>
                    <a:pt x="59055" y="45857"/>
                  </a:lnTo>
                  <a:lnTo>
                    <a:pt x="59055" y="22928"/>
                  </a:lnTo>
                  <a:lnTo>
                    <a:pt x="59055" y="45857"/>
                  </a:lnTo>
                  <a:cubicBezTo>
                    <a:pt x="47371" y="45857"/>
                    <a:pt x="38100" y="57168"/>
                    <a:pt x="38100" y="70773"/>
                  </a:cubicBezTo>
                  <a:close/>
                </a:path>
              </a:pathLst>
            </a:custGeom>
            <a:solidFill>
              <a:srgbClr val="D0CED9"/>
            </a:solidFill>
            <a:ln w="12700">
              <a:solidFill>
                <a:srgbClr val="000000"/>
              </a:solidFill>
            </a:ln>
          </p:spPr>
        </p:sp>
      </p:grpSp>
      <p:grpSp>
        <p:nvGrpSpPr>
          <p:cNvPr name="Group 11" id="11"/>
          <p:cNvGrpSpPr/>
          <p:nvPr/>
        </p:nvGrpSpPr>
        <p:grpSpPr>
          <a:xfrm rot="0">
            <a:off x="1020812" y="2728615"/>
            <a:ext cx="7995345" cy="595312"/>
            <a:chOff x="0" y="0"/>
            <a:chExt cx="10660460" cy="793750"/>
          </a:xfrm>
        </p:grpSpPr>
        <p:sp>
          <p:nvSpPr>
            <p:cNvPr name="Freeform 12" id="12"/>
            <p:cNvSpPr/>
            <p:nvPr/>
          </p:nvSpPr>
          <p:spPr>
            <a:xfrm flipH="false" flipV="false" rot="0">
              <a:off x="0" y="0"/>
              <a:ext cx="10660507" cy="793750"/>
            </a:xfrm>
            <a:custGeom>
              <a:avLst/>
              <a:gdLst/>
              <a:ahLst/>
              <a:cxnLst/>
              <a:rect r="r" b="b" t="t" l="l"/>
              <a:pathLst>
                <a:path h="793750" w="10660507">
                  <a:moveTo>
                    <a:pt x="0" y="0"/>
                  </a:moveTo>
                  <a:lnTo>
                    <a:pt x="10660507" y="0"/>
                  </a:lnTo>
                  <a:lnTo>
                    <a:pt x="10660507" y="793750"/>
                  </a:lnTo>
                  <a:lnTo>
                    <a:pt x="0" y="793750"/>
                  </a:lnTo>
                  <a:close/>
                </a:path>
              </a:pathLst>
            </a:custGeom>
            <a:solidFill>
              <a:srgbClr val="EAE8F3"/>
            </a:solidFill>
            <a:ln w="12700">
              <a:solidFill>
                <a:srgbClr val="000000"/>
              </a:solidFill>
            </a:ln>
          </p:spPr>
        </p:sp>
      </p:grpSp>
      <p:sp>
        <p:nvSpPr>
          <p:cNvPr name="TextBox 13" id="13"/>
          <p:cNvSpPr txBox="true"/>
          <p:nvPr/>
        </p:nvSpPr>
        <p:spPr>
          <a:xfrm rot="0">
            <a:off x="4869656" y="2887861"/>
            <a:ext cx="297656" cy="324445"/>
          </a:xfrm>
          <a:prstGeom prst="rect">
            <a:avLst/>
          </a:prstGeom>
        </p:spPr>
        <p:txBody>
          <a:bodyPr anchor="t" rtlCol="false" tIns="0" lIns="0" bIns="0" rIns="0">
            <a:spAutoFit/>
          </a:bodyPr>
          <a:lstStyle/>
          <a:p>
            <a:pPr algn="l">
              <a:lnSpc>
                <a:spcPts val="2312"/>
              </a:lnSpc>
            </a:pPr>
            <a:r>
              <a:rPr lang="en-US" sz="2312">
                <a:solidFill>
                  <a:srgbClr val="000000"/>
                </a:solidFill>
                <a:latin typeface="Libre Baskerville"/>
                <a:ea typeface="Libre Baskerville"/>
                <a:cs typeface="Libre Baskerville"/>
                <a:sym typeface="Libre Baskerville"/>
              </a:rPr>
              <a:t>1</a:t>
            </a:r>
          </a:p>
        </p:txBody>
      </p:sp>
      <p:sp>
        <p:nvSpPr>
          <p:cNvPr name="TextBox 14" id="14"/>
          <p:cNvSpPr txBox="true"/>
          <p:nvPr/>
        </p:nvSpPr>
        <p:spPr>
          <a:xfrm rot="0">
            <a:off x="1219200" y="3512790"/>
            <a:ext cx="2480816" cy="319534"/>
          </a:xfrm>
          <a:prstGeom prst="rect">
            <a:avLst/>
          </a:prstGeom>
        </p:spPr>
        <p:txBody>
          <a:bodyPr anchor="t" rtlCol="false" tIns="0" lIns="0" bIns="0" rIns="0">
            <a:spAutoFit/>
          </a:bodyPr>
          <a:lstStyle/>
          <a:p>
            <a:pPr algn="l">
              <a:lnSpc>
                <a:spcPts val="2437"/>
              </a:lnSpc>
            </a:pPr>
            <a:r>
              <a:rPr lang="en-US" sz="1937">
                <a:solidFill>
                  <a:srgbClr val="000000"/>
                </a:solidFill>
                <a:latin typeface="Libre Baskerville"/>
                <a:ea typeface="Libre Baskerville"/>
                <a:cs typeface="Libre Baskerville"/>
                <a:sym typeface="Libre Baskerville"/>
              </a:rPr>
              <a:t>Vấn Đề Phát Sinh</a:t>
            </a:r>
          </a:p>
        </p:txBody>
      </p:sp>
      <p:sp>
        <p:nvSpPr>
          <p:cNvPr name="TextBox 15" id="15"/>
          <p:cNvSpPr txBox="true"/>
          <p:nvPr/>
        </p:nvSpPr>
        <p:spPr>
          <a:xfrm rot="0">
            <a:off x="1219200" y="3884711"/>
            <a:ext cx="7598569" cy="1457960"/>
          </a:xfrm>
          <a:prstGeom prst="rect">
            <a:avLst/>
          </a:prstGeom>
        </p:spPr>
        <p:txBody>
          <a:bodyPr anchor="t" rtlCol="false" tIns="0" lIns="0" bIns="0" rIns="0">
            <a:spAutoFit/>
          </a:bodyPr>
          <a:lstStyle/>
          <a:p>
            <a:pPr algn="l">
              <a:lnSpc>
                <a:spcPts val="2979"/>
              </a:lnSpc>
            </a:pPr>
            <a:r>
              <a:rPr lang="en-US" sz="1862">
                <a:solidFill>
                  <a:srgbClr val="49495A"/>
                </a:solidFill>
                <a:latin typeface="Open Sans"/>
                <a:ea typeface="Open Sans"/>
                <a:cs typeface="Open Sans"/>
                <a:sym typeface="Open Sans"/>
              </a:rPr>
              <a:t>Khi sử dụng các giá trị lớn cho tham số iterations (ví dụ: 2) hoặc kích thước kernel lớn (ví dụ: 5x5) trong các phép toán hình thái học (như Dilation hoặc Closing), chúng ta thường gặp phải hiệu ứng </a:t>
            </a:r>
            <a:r>
              <a:rPr lang="en-US" sz="1862">
                <a:solidFill>
                  <a:srgbClr val="FF0000"/>
                </a:solidFill>
                <a:latin typeface="Open Sans"/>
                <a:ea typeface="Open Sans"/>
                <a:cs typeface="Open Sans"/>
                <a:sym typeface="Open Sans"/>
              </a:rPr>
              <a:t>"rounding effect"</a:t>
            </a:r>
            <a:r>
              <a:rPr lang="en-US" sz="1862">
                <a:solidFill>
                  <a:srgbClr val="49495A"/>
                </a:solidFill>
                <a:latin typeface="Open Sans"/>
                <a:ea typeface="Open Sans"/>
                <a:cs typeface="Open Sans"/>
                <a:sym typeface="Open Sans"/>
              </a:rPr>
              <a:t>.</a:t>
            </a:r>
          </a:p>
        </p:txBody>
      </p:sp>
      <p:grpSp>
        <p:nvGrpSpPr>
          <p:cNvPr name="Group 16" id="16"/>
          <p:cNvGrpSpPr/>
          <p:nvPr/>
        </p:nvGrpSpPr>
        <p:grpSpPr>
          <a:xfrm rot="0">
            <a:off x="9228833" y="2685752"/>
            <a:ext cx="8081219" cy="3342719"/>
            <a:chOff x="0" y="0"/>
            <a:chExt cx="10774958" cy="4456959"/>
          </a:xfrm>
        </p:grpSpPr>
        <p:sp>
          <p:nvSpPr>
            <p:cNvPr name="Freeform 17" id="17"/>
            <p:cNvSpPr/>
            <p:nvPr/>
          </p:nvSpPr>
          <p:spPr>
            <a:xfrm flipH="false" flipV="false" rot="0">
              <a:off x="19050" y="22928"/>
              <a:ext cx="10736962" cy="4411131"/>
            </a:xfrm>
            <a:custGeom>
              <a:avLst/>
              <a:gdLst/>
              <a:ahLst/>
              <a:cxnLst/>
              <a:rect r="r" b="b" t="t" l="l"/>
              <a:pathLst>
                <a:path h="4411131" w="10736962">
                  <a:moveTo>
                    <a:pt x="0" y="47845"/>
                  </a:moveTo>
                  <a:cubicBezTo>
                    <a:pt x="0" y="21400"/>
                    <a:pt x="17907" y="0"/>
                    <a:pt x="40005" y="0"/>
                  </a:cubicBezTo>
                  <a:lnTo>
                    <a:pt x="10696956" y="0"/>
                  </a:lnTo>
                  <a:cubicBezTo>
                    <a:pt x="10719054" y="0"/>
                    <a:pt x="10736962" y="21400"/>
                    <a:pt x="10736962" y="47845"/>
                  </a:cubicBezTo>
                  <a:lnTo>
                    <a:pt x="10736962" y="4363288"/>
                  </a:lnTo>
                  <a:cubicBezTo>
                    <a:pt x="10736962" y="4389732"/>
                    <a:pt x="10719054" y="4411132"/>
                    <a:pt x="10696956" y="4411132"/>
                  </a:cubicBezTo>
                  <a:lnTo>
                    <a:pt x="40005" y="4411132"/>
                  </a:lnTo>
                  <a:cubicBezTo>
                    <a:pt x="17907" y="4411132"/>
                    <a:pt x="0" y="4389732"/>
                    <a:pt x="0" y="4363288"/>
                  </a:cubicBezTo>
                  <a:close/>
                </a:path>
              </a:pathLst>
            </a:custGeom>
            <a:solidFill>
              <a:srgbClr val="FBFAFF"/>
            </a:solidFill>
            <a:ln w="12700">
              <a:solidFill>
                <a:srgbClr val="000000"/>
              </a:solidFill>
            </a:ln>
          </p:spPr>
        </p:sp>
        <p:sp>
          <p:nvSpPr>
            <p:cNvPr name="Freeform 18" id="18"/>
            <p:cNvSpPr/>
            <p:nvPr/>
          </p:nvSpPr>
          <p:spPr>
            <a:xfrm flipH="false" flipV="false" rot="0">
              <a:off x="0" y="0"/>
              <a:ext cx="10775062" cy="4456983"/>
            </a:xfrm>
            <a:custGeom>
              <a:avLst/>
              <a:gdLst/>
              <a:ahLst/>
              <a:cxnLst/>
              <a:rect r="r" b="b" t="t" l="l"/>
              <a:pathLst>
                <a:path h="4456983" w="10775062">
                  <a:moveTo>
                    <a:pt x="0" y="70773"/>
                  </a:moveTo>
                  <a:cubicBezTo>
                    <a:pt x="0" y="31488"/>
                    <a:pt x="26543" y="0"/>
                    <a:pt x="59055" y="0"/>
                  </a:cubicBezTo>
                  <a:lnTo>
                    <a:pt x="10716006" y="0"/>
                  </a:lnTo>
                  <a:lnTo>
                    <a:pt x="10716006" y="22928"/>
                  </a:lnTo>
                  <a:lnTo>
                    <a:pt x="10716006" y="0"/>
                  </a:lnTo>
                  <a:cubicBezTo>
                    <a:pt x="10748518" y="0"/>
                    <a:pt x="10775062" y="31488"/>
                    <a:pt x="10775062" y="70773"/>
                  </a:cubicBezTo>
                  <a:lnTo>
                    <a:pt x="10756012" y="70773"/>
                  </a:lnTo>
                  <a:lnTo>
                    <a:pt x="10775062" y="70773"/>
                  </a:lnTo>
                  <a:lnTo>
                    <a:pt x="10775062" y="4386216"/>
                  </a:lnTo>
                  <a:lnTo>
                    <a:pt x="10756012" y="4386216"/>
                  </a:lnTo>
                  <a:lnTo>
                    <a:pt x="10775062" y="4386216"/>
                  </a:lnTo>
                  <a:cubicBezTo>
                    <a:pt x="10775062" y="4425347"/>
                    <a:pt x="10748518" y="4456983"/>
                    <a:pt x="10716006" y="4456983"/>
                  </a:cubicBezTo>
                  <a:lnTo>
                    <a:pt x="10716006" y="4434060"/>
                  </a:lnTo>
                  <a:lnTo>
                    <a:pt x="10716006" y="4456983"/>
                  </a:lnTo>
                  <a:lnTo>
                    <a:pt x="59055" y="4456983"/>
                  </a:lnTo>
                  <a:lnTo>
                    <a:pt x="59055" y="4434060"/>
                  </a:lnTo>
                  <a:lnTo>
                    <a:pt x="59055" y="4456983"/>
                  </a:lnTo>
                  <a:cubicBezTo>
                    <a:pt x="26543" y="4456983"/>
                    <a:pt x="0" y="4425500"/>
                    <a:pt x="0" y="4386216"/>
                  </a:cubicBezTo>
                  <a:lnTo>
                    <a:pt x="0" y="70773"/>
                  </a:lnTo>
                  <a:lnTo>
                    <a:pt x="19050" y="70773"/>
                  </a:lnTo>
                  <a:lnTo>
                    <a:pt x="0" y="70773"/>
                  </a:lnTo>
                  <a:moveTo>
                    <a:pt x="38100" y="70773"/>
                  </a:moveTo>
                  <a:lnTo>
                    <a:pt x="38100" y="4386216"/>
                  </a:lnTo>
                  <a:lnTo>
                    <a:pt x="19050" y="4386216"/>
                  </a:lnTo>
                  <a:lnTo>
                    <a:pt x="38100" y="4386216"/>
                  </a:lnTo>
                  <a:cubicBezTo>
                    <a:pt x="38100" y="4399820"/>
                    <a:pt x="47371" y="4411131"/>
                    <a:pt x="59055" y="4411131"/>
                  </a:cubicBezTo>
                  <a:lnTo>
                    <a:pt x="10716006" y="4411131"/>
                  </a:lnTo>
                  <a:cubicBezTo>
                    <a:pt x="10727690" y="4411131"/>
                    <a:pt x="10736962" y="4399820"/>
                    <a:pt x="10736962" y="4386216"/>
                  </a:cubicBezTo>
                  <a:lnTo>
                    <a:pt x="10736962" y="70773"/>
                  </a:lnTo>
                  <a:cubicBezTo>
                    <a:pt x="10736962" y="57168"/>
                    <a:pt x="10727690" y="45857"/>
                    <a:pt x="10716006" y="45857"/>
                  </a:cubicBezTo>
                  <a:lnTo>
                    <a:pt x="59055" y="45857"/>
                  </a:lnTo>
                  <a:lnTo>
                    <a:pt x="59055" y="22928"/>
                  </a:lnTo>
                  <a:lnTo>
                    <a:pt x="59055" y="45857"/>
                  </a:lnTo>
                  <a:cubicBezTo>
                    <a:pt x="47371" y="45857"/>
                    <a:pt x="38100" y="57168"/>
                    <a:pt x="38100" y="70773"/>
                  </a:cubicBezTo>
                  <a:close/>
                </a:path>
              </a:pathLst>
            </a:custGeom>
            <a:solidFill>
              <a:srgbClr val="D0CED9"/>
            </a:solidFill>
            <a:ln w="12700">
              <a:solidFill>
                <a:srgbClr val="000000"/>
              </a:solidFill>
            </a:ln>
          </p:spPr>
        </p:sp>
      </p:grpSp>
      <p:grpSp>
        <p:nvGrpSpPr>
          <p:cNvPr name="Group 19" id="19"/>
          <p:cNvGrpSpPr/>
          <p:nvPr/>
        </p:nvGrpSpPr>
        <p:grpSpPr>
          <a:xfrm rot="0">
            <a:off x="9271695" y="2728615"/>
            <a:ext cx="7995494" cy="595312"/>
            <a:chOff x="0" y="0"/>
            <a:chExt cx="10660658" cy="793750"/>
          </a:xfrm>
        </p:grpSpPr>
        <p:sp>
          <p:nvSpPr>
            <p:cNvPr name="Freeform 20" id="20"/>
            <p:cNvSpPr/>
            <p:nvPr/>
          </p:nvSpPr>
          <p:spPr>
            <a:xfrm flipH="false" flipV="false" rot="0">
              <a:off x="0" y="0"/>
              <a:ext cx="10660634" cy="793750"/>
            </a:xfrm>
            <a:custGeom>
              <a:avLst/>
              <a:gdLst/>
              <a:ahLst/>
              <a:cxnLst/>
              <a:rect r="r" b="b" t="t" l="l"/>
              <a:pathLst>
                <a:path h="793750" w="10660634">
                  <a:moveTo>
                    <a:pt x="0" y="0"/>
                  </a:moveTo>
                  <a:lnTo>
                    <a:pt x="10660634" y="0"/>
                  </a:lnTo>
                  <a:lnTo>
                    <a:pt x="10660634" y="793750"/>
                  </a:lnTo>
                  <a:lnTo>
                    <a:pt x="0" y="793750"/>
                  </a:lnTo>
                  <a:close/>
                </a:path>
              </a:pathLst>
            </a:custGeom>
            <a:solidFill>
              <a:srgbClr val="EAE8F3"/>
            </a:solidFill>
            <a:ln w="12700">
              <a:solidFill>
                <a:srgbClr val="000000"/>
              </a:solidFill>
            </a:ln>
          </p:spPr>
        </p:sp>
      </p:grpSp>
      <p:sp>
        <p:nvSpPr>
          <p:cNvPr name="TextBox 21" id="21"/>
          <p:cNvSpPr txBox="true"/>
          <p:nvPr/>
        </p:nvSpPr>
        <p:spPr>
          <a:xfrm rot="0">
            <a:off x="13120539" y="2887861"/>
            <a:ext cx="297656" cy="324445"/>
          </a:xfrm>
          <a:prstGeom prst="rect">
            <a:avLst/>
          </a:prstGeom>
        </p:spPr>
        <p:txBody>
          <a:bodyPr anchor="t" rtlCol="false" tIns="0" lIns="0" bIns="0" rIns="0">
            <a:spAutoFit/>
          </a:bodyPr>
          <a:lstStyle/>
          <a:p>
            <a:pPr algn="l">
              <a:lnSpc>
                <a:spcPts val="2312"/>
              </a:lnSpc>
            </a:pPr>
            <a:r>
              <a:rPr lang="en-US" sz="2312">
                <a:solidFill>
                  <a:srgbClr val="000000"/>
                </a:solidFill>
                <a:latin typeface="Libre Baskerville"/>
                <a:ea typeface="Libre Baskerville"/>
                <a:cs typeface="Libre Baskerville"/>
                <a:sym typeface="Libre Baskerville"/>
              </a:rPr>
              <a:t>2</a:t>
            </a:r>
          </a:p>
        </p:txBody>
      </p:sp>
      <p:sp>
        <p:nvSpPr>
          <p:cNvPr name="TextBox 22" id="22"/>
          <p:cNvSpPr txBox="true"/>
          <p:nvPr/>
        </p:nvSpPr>
        <p:spPr>
          <a:xfrm rot="0">
            <a:off x="9470082" y="3512790"/>
            <a:ext cx="2480816" cy="319534"/>
          </a:xfrm>
          <a:prstGeom prst="rect">
            <a:avLst/>
          </a:prstGeom>
        </p:spPr>
        <p:txBody>
          <a:bodyPr anchor="t" rtlCol="false" tIns="0" lIns="0" bIns="0" rIns="0">
            <a:spAutoFit/>
          </a:bodyPr>
          <a:lstStyle/>
          <a:p>
            <a:pPr algn="l">
              <a:lnSpc>
                <a:spcPts val="2437"/>
              </a:lnSpc>
            </a:pPr>
            <a:r>
              <a:rPr lang="en-US" sz="1937">
                <a:solidFill>
                  <a:srgbClr val="000000"/>
                </a:solidFill>
                <a:latin typeface="Libre Baskerville"/>
                <a:ea typeface="Libre Baskerville"/>
                <a:cs typeface="Libre Baskerville"/>
                <a:sym typeface="Libre Baskerville"/>
              </a:rPr>
              <a:t>Hậu Quả Tiêu Cực</a:t>
            </a:r>
          </a:p>
        </p:txBody>
      </p:sp>
      <p:sp>
        <p:nvSpPr>
          <p:cNvPr name="TextBox 23" id="23"/>
          <p:cNvSpPr txBox="true"/>
          <p:nvPr/>
        </p:nvSpPr>
        <p:spPr>
          <a:xfrm rot="0">
            <a:off x="9470082" y="3884711"/>
            <a:ext cx="7598718" cy="1829435"/>
          </a:xfrm>
          <a:prstGeom prst="rect">
            <a:avLst/>
          </a:prstGeom>
        </p:spPr>
        <p:txBody>
          <a:bodyPr anchor="t" rtlCol="false" tIns="0" lIns="0" bIns="0" rIns="0">
            <a:spAutoFit/>
          </a:bodyPr>
          <a:lstStyle/>
          <a:p>
            <a:pPr algn="l">
              <a:lnSpc>
                <a:spcPts val="2979"/>
              </a:lnSpc>
            </a:pPr>
            <a:r>
              <a:rPr lang="en-US" sz="1862">
                <a:solidFill>
                  <a:srgbClr val="49495A"/>
                </a:solidFill>
                <a:latin typeface="Open Sans"/>
                <a:ea typeface="Open Sans"/>
                <a:cs typeface="Open Sans"/>
                <a:sym typeface="Open Sans"/>
              </a:rPr>
              <a:t>Hiệu ứng làm tròn góc này đặc biệt có hại cho việc nhận diện các hình học có góc cạnh sắc nét, chẳng hạn như hình chữ nhật. Một hình chữ nhật sắc sảo có thể bị biến dạng thành một hình có góc bo tròn, dễ khiến mạng CNN </a:t>
            </a:r>
            <a:r>
              <a:rPr lang="en-US" sz="1862">
                <a:solidFill>
                  <a:srgbClr val="FF0000"/>
                </a:solidFill>
                <a:latin typeface="Open Sans"/>
                <a:ea typeface="Open Sans"/>
                <a:cs typeface="Open Sans"/>
                <a:sym typeface="Open Sans"/>
              </a:rPr>
              <a:t>nhận nhầm thành hình tam giác</a:t>
            </a:r>
            <a:r>
              <a:rPr lang="en-US" sz="1862">
                <a:solidFill>
                  <a:srgbClr val="49495A"/>
                </a:solidFill>
                <a:latin typeface="Open Sans"/>
                <a:ea typeface="Open Sans"/>
                <a:cs typeface="Open Sans"/>
                <a:sym typeface="Open Sans"/>
              </a:rPr>
              <a:t> hoặc các hình dạng khác.</a:t>
            </a:r>
          </a:p>
        </p:txBody>
      </p:sp>
      <p:grpSp>
        <p:nvGrpSpPr>
          <p:cNvPr name="Group 24" id="24"/>
          <p:cNvGrpSpPr/>
          <p:nvPr/>
        </p:nvGrpSpPr>
        <p:grpSpPr>
          <a:xfrm rot="0">
            <a:off x="977950" y="6091684"/>
            <a:ext cx="8081070" cy="3166616"/>
            <a:chOff x="0" y="0"/>
            <a:chExt cx="10774760" cy="4222155"/>
          </a:xfrm>
        </p:grpSpPr>
        <p:sp>
          <p:nvSpPr>
            <p:cNvPr name="Freeform 25" id="25"/>
            <p:cNvSpPr/>
            <p:nvPr/>
          </p:nvSpPr>
          <p:spPr>
            <a:xfrm flipH="false" flipV="false" rot="0">
              <a:off x="19050" y="21721"/>
              <a:ext cx="10736707" cy="4178742"/>
            </a:xfrm>
            <a:custGeom>
              <a:avLst/>
              <a:gdLst/>
              <a:ahLst/>
              <a:cxnLst/>
              <a:rect r="r" b="b" t="t" l="l"/>
              <a:pathLst>
                <a:path h="4178742" w="10736707">
                  <a:moveTo>
                    <a:pt x="0" y="45323"/>
                  </a:moveTo>
                  <a:cubicBezTo>
                    <a:pt x="0" y="20272"/>
                    <a:pt x="17907" y="0"/>
                    <a:pt x="40005" y="0"/>
                  </a:cubicBezTo>
                  <a:lnTo>
                    <a:pt x="10696702" y="0"/>
                  </a:lnTo>
                  <a:cubicBezTo>
                    <a:pt x="10718800" y="0"/>
                    <a:pt x="10736707" y="20272"/>
                    <a:pt x="10736707" y="45323"/>
                  </a:cubicBezTo>
                  <a:lnTo>
                    <a:pt x="10736707" y="4133418"/>
                  </a:lnTo>
                  <a:cubicBezTo>
                    <a:pt x="10736707" y="4158469"/>
                    <a:pt x="10718800" y="4178742"/>
                    <a:pt x="10696702" y="4178742"/>
                  </a:cubicBezTo>
                  <a:lnTo>
                    <a:pt x="40005" y="4178742"/>
                  </a:lnTo>
                  <a:cubicBezTo>
                    <a:pt x="17907" y="4178742"/>
                    <a:pt x="0" y="4158469"/>
                    <a:pt x="0" y="4133418"/>
                  </a:cubicBezTo>
                  <a:close/>
                </a:path>
              </a:pathLst>
            </a:custGeom>
            <a:solidFill>
              <a:srgbClr val="FBFAFF"/>
            </a:solidFill>
            <a:ln w="12700">
              <a:solidFill>
                <a:srgbClr val="000000"/>
              </a:solidFill>
            </a:ln>
          </p:spPr>
        </p:sp>
        <p:sp>
          <p:nvSpPr>
            <p:cNvPr name="Freeform 26" id="26"/>
            <p:cNvSpPr/>
            <p:nvPr/>
          </p:nvSpPr>
          <p:spPr>
            <a:xfrm flipH="false" flipV="false" rot="0">
              <a:off x="0" y="0"/>
              <a:ext cx="10774807" cy="4222179"/>
            </a:xfrm>
            <a:custGeom>
              <a:avLst/>
              <a:gdLst/>
              <a:ahLst/>
              <a:cxnLst/>
              <a:rect r="r" b="b" t="t" l="l"/>
              <a:pathLst>
                <a:path h="4222179" w="10774807">
                  <a:moveTo>
                    <a:pt x="0" y="67044"/>
                  </a:moveTo>
                  <a:cubicBezTo>
                    <a:pt x="0" y="29830"/>
                    <a:pt x="26543" y="0"/>
                    <a:pt x="59055" y="0"/>
                  </a:cubicBezTo>
                  <a:lnTo>
                    <a:pt x="10715752" y="0"/>
                  </a:lnTo>
                  <a:lnTo>
                    <a:pt x="10715752" y="21721"/>
                  </a:lnTo>
                  <a:lnTo>
                    <a:pt x="10715752" y="0"/>
                  </a:lnTo>
                  <a:cubicBezTo>
                    <a:pt x="10748264" y="0"/>
                    <a:pt x="10774807" y="29830"/>
                    <a:pt x="10774807" y="67044"/>
                  </a:cubicBezTo>
                  <a:lnTo>
                    <a:pt x="10755757" y="67044"/>
                  </a:lnTo>
                  <a:lnTo>
                    <a:pt x="10774807" y="67044"/>
                  </a:lnTo>
                  <a:lnTo>
                    <a:pt x="10774807" y="4155139"/>
                  </a:lnTo>
                  <a:lnTo>
                    <a:pt x="10755757" y="4155139"/>
                  </a:lnTo>
                  <a:lnTo>
                    <a:pt x="10774807" y="4155139"/>
                  </a:lnTo>
                  <a:cubicBezTo>
                    <a:pt x="10774807" y="4192208"/>
                    <a:pt x="10748264" y="4222179"/>
                    <a:pt x="10715752" y="4222179"/>
                  </a:cubicBezTo>
                  <a:lnTo>
                    <a:pt x="10715752" y="4200463"/>
                  </a:lnTo>
                  <a:lnTo>
                    <a:pt x="10715752" y="4222179"/>
                  </a:lnTo>
                  <a:lnTo>
                    <a:pt x="59055" y="4222179"/>
                  </a:lnTo>
                  <a:lnTo>
                    <a:pt x="59055" y="4200463"/>
                  </a:lnTo>
                  <a:lnTo>
                    <a:pt x="59055" y="4222179"/>
                  </a:lnTo>
                  <a:cubicBezTo>
                    <a:pt x="26543" y="4222179"/>
                    <a:pt x="0" y="4192353"/>
                    <a:pt x="0" y="4155139"/>
                  </a:cubicBezTo>
                  <a:lnTo>
                    <a:pt x="0" y="67044"/>
                  </a:lnTo>
                  <a:lnTo>
                    <a:pt x="19050" y="67044"/>
                  </a:lnTo>
                  <a:lnTo>
                    <a:pt x="0" y="67044"/>
                  </a:lnTo>
                  <a:moveTo>
                    <a:pt x="38100" y="67044"/>
                  </a:moveTo>
                  <a:lnTo>
                    <a:pt x="38100" y="4155139"/>
                  </a:lnTo>
                  <a:lnTo>
                    <a:pt x="19050" y="4155139"/>
                  </a:lnTo>
                  <a:lnTo>
                    <a:pt x="38100" y="4155139"/>
                  </a:lnTo>
                  <a:cubicBezTo>
                    <a:pt x="38100" y="4168027"/>
                    <a:pt x="47371" y="4178742"/>
                    <a:pt x="59055" y="4178742"/>
                  </a:cubicBezTo>
                  <a:lnTo>
                    <a:pt x="10715752" y="4178742"/>
                  </a:lnTo>
                  <a:cubicBezTo>
                    <a:pt x="10727436" y="4178742"/>
                    <a:pt x="10736707" y="4168027"/>
                    <a:pt x="10736707" y="4155139"/>
                  </a:cubicBezTo>
                  <a:lnTo>
                    <a:pt x="10736707" y="67044"/>
                  </a:lnTo>
                  <a:cubicBezTo>
                    <a:pt x="10736707" y="54157"/>
                    <a:pt x="10727436" y="43441"/>
                    <a:pt x="10715752" y="43441"/>
                  </a:cubicBezTo>
                  <a:lnTo>
                    <a:pt x="59055" y="43441"/>
                  </a:lnTo>
                  <a:lnTo>
                    <a:pt x="59055" y="21721"/>
                  </a:lnTo>
                  <a:lnTo>
                    <a:pt x="59055" y="43441"/>
                  </a:lnTo>
                  <a:cubicBezTo>
                    <a:pt x="47371" y="43441"/>
                    <a:pt x="38100" y="54157"/>
                    <a:pt x="38100" y="67044"/>
                  </a:cubicBezTo>
                  <a:close/>
                </a:path>
              </a:pathLst>
            </a:custGeom>
            <a:solidFill>
              <a:srgbClr val="D0CED9"/>
            </a:solidFill>
            <a:ln w="12700">
              <a:solidFill>
                <a:srgbClr val="000000"/>
              </a:solidFill>
            </a:ln>
          </p:spPr>
        </p:sp>
      </p:grpSp>
      <p:grpSp>
        <p:nvGrpSpPr>
          <p:cNvPr name="Group 27" id="27"/>
          <p:cNvGrpSpPr/>
          <p:nvPr/>
        </p:nvGrpSpPr>
        <p:grpSpPr>
          <a:xfrm rot="0">
            <a:off x="992238" y="6091684"/>
            <a:ext cx="8066782" cy="600632"/>
            <a:chOff x="0" y="0"/>
            <a:chExt cx="10660460" cy="793750"/>
          </a:xfrm>
        </p:grpSpPr>
        <p:sp>
          <p:nvSpPr>
            <p:cNvPr name="Freeform 28" id="28"/>
            <p:cNvSpPr/>
            <p:nvPr/>
          </p:nvSpPr>
          <p:spPr>
            <a:xfrm flipH="false" flipV="false" rot="0">
              <a:off x="0" y="0"/>
              <a:ext cx="10660507" cy="793750"/>
            </a:xfrm>
            <a:custGeom>
              <a:avLst/>
              <a:gdLst/>
              <a:ahLst/>
              <a:cxnLst/>
              <a:rect r="r" b="b" t="t" l="l"/>
              <a:pathLst>
                <a:path h="793750" w="10660507">
                  <a:moveTo>
                    <a:pt x="0" y="0"/>
                  </a:moveTo>
                  <a:lnTo>
                    <a:pt x="10660507" y="0"/>
                  </a:lnTo>
                  <a:lnTo>
                    <a:pt x="10660507" y="793750"/>
                  </a:lnTo>
                  <a:lnTo>
                    <a:pt x="0" y="793750"/>
                  </a:lnTo>
                  <a:close/>
                </a:path>
              </a:pathLst>
            </a:custGeom>
            <a:solidFill>
              <a:srgbClr val="EAE8F3"/>
            </a:solidFill>
            <a:ln w="12700">
              <a:solidFill>
                <a:srgbClr val="000000"/>
              </a:solidFill>
            </a:ln>
          </p:spPr>
        </p:sp>
      </p:grpSp>
      <p:sp>
        <p:nvSpPr>
          <p:cNvPr name="TextBox 29" id="29"/>
          <p:cNvSpPr txBox="true"/>
          <p:nvPr/>
        </p:nvSpPr>
        <p:spPr>
          <a:xfrm rot="0">
            <a:off x="4763691" y="6253609"/>
            <a:ext cx="297656" cy="324445"/>
          </a:xfrm>
          <a:prstGeom prst="rect">
            <a:avLst/>
          </a:prstGeom>
        </p:spPr>
        <p:txBody>
          <a:bodyPr anchor="t" rtlCol="false" tIns="0" lIns="0" bIns="0" rIns="0">
            <a:spAutoFit/>
          </a:bodyPr>
          <a:lstStyle/>
          <a:p>
            <a:pPr algn="l">
              <a:lnSpc>
                <a:spcPts val="2312"/>
              </a:lnSpc>
            </a:pPr>
            <a:r>
              <a:rPr lang="en-US" sz="2312">
                <a:solidFill>
                  <a:srgbClr val="000000"/>
                </a:solidFill>
                <a:latin typeface="Libre Baskerville"/>
                <a:ea typeface="Libre Baskerville"/>
                <a:cs typeface="Libre Baskerville"/>
                <a:sym typeface="Libre Baskerville"/>
              </a:rPr>
              <a:t>3</a:t>
            </a:r>
          </a:p>
        </p:txBody>
      </p:sp>
      <p:sp>
        <p:nvSpPr>
          <p:cNvPr name="TextBox 30" id="30"/>
          <p:cNvSpPr txBox="true"/>
          <p:nvPr/>
        </p:nvSpPr>
        <p:spPr>
          <a:xfrm rot="0">
            <a:off x="1368028" y="6769894"/>
            <a:ext cx="2480816" cy="319534"/>
          </a:xfrm>
          <a:prstGeom prst="rect">
            <a:avLst/>
          </a:prstGeom>
        </p:spPr>
        <p:txBody>
          <a:bodyPr anchor="t" rtlCol="false" tIns="0" lIns="0" bIns="0" rIns="0">
            <a:spAutoFit/>
          </a:bodyPr>
          <a:lstStyle/>
          <a:p>
            <a:pPr algn="l">
              <a:lnSpc>
                <a:spcPts val="2437"/>
              </a:lnSpc>
            </a:pPr>
            <a:r>
              <a:rPr lang="en-US" sz="1937">
                <a:solidFill>
                  <a:srgbClr val="000000"/>
                </a:solidFill>
                <a:latin typeface="Libre Baskerville"/>
                <a:ea typeface="Libre Baskerville"/>
                <a:cs typeface="Libre Baskerville"/>
                <a:sym typeface="Libre Baskerville"/>
              </a:rPr>
              <a:t>Giải Pháp Tối Ưu</a:t>
            </a:r>
          </a:p>
        </p:txBody>
      </p:sp>
      <p:sp>
        <p:nvSpPr>
          <p:cNvPr name="TextBox 31" id="31"/>
          <p:cNvSpPr txBox="true"/>
          <p:nvPr/>
        </p:nvSpPr>
        <p:spPr>
          <a:xfrm rot="0">
            <a:off x="1368028" y="7341394"/>
            <a:ext cx="7598569" cy="1829435"/>
          </a:xfrm>
          <a:prstGeom prst="rect">
            <a:avLst/>
          </a:prstGeom>
        </p:spPr>
        <p:txBody>
          <a:bodyPr anchor="t" rtlCol="false" tIns="0" lIns="0" bIns="0" rIns="0">
            <a:spAutoFit/>
          </a:bodyPr>
          <a:lstStyle/>
          <a:p>
            <a:pPr algn="l">
              <a:lnSpc>
                <a:spcPts val="2979"/>
              </a:lnSpc>
            </a:pPr>
            <a:r>
              <a:rPr lang="en-US" sz="1862">
                <a:solidFill>
                  <a:srgbClr val="000000"/>
                </a:solidFill>
                <a:latin typeface="Open Sans"/>
                <a:ea typeface="Open Sans"/>
                <a:cs typeface="Open Sans"/>
                <a:sym typeface="Open Sans"/>
              </a:rPr>
              <a:t>Để giữ nguyên đặc điểm hình học của các đối tượng và giảm thiểu "rounding effect", giải pháp là sử dụng các tham số nhỏ hơn: iterations=1 và kernel=3x3. Thiết lập này giúp thực hiện các phép toán vừa đủ để xử lý nhiễu mà không làm biến dạng đáng kể hình dạng gốc.</a:t>
            </a:r>
          </a:p>
        </p:txBody>
      </p:sp>
      <p:grpSp>
        <p:nvGrpSpPr>
          <p:cNvPr name="Group 32" id="32"/>
          <p:cNvGrpSpPr/>
          <p:nvPr/>
        </p:nvGrpSpPr>
        <p:grpSpPr>
          <a:xfrm rot="0">
            <a:off x="9228833" y="6028471"/>
            <a:ext cx="8081219" cy="3229829"/>
            <a:chOff x="0" y="0"/>
            <a:chExt cx="10774958" cy="4306438"/>
          </a:xfrm>
        </p:grpSpPr>
        <p:sp>
          <p:nvSpPr>
            <p:cNvPr name="Freeform 33" id="33"/>
            <p:cNvSpPr/>
            <p:nvPr/>
          </p:nvSpPr>
          <p:spPr>
            <a:xfrm flipH="false" flipV="false" rot="0">
              <a:off x="19050" y="22154"/>
              <a:ext cx="10736962" cy="4262158"/>
            </a:xfrm>
            <a:custGeom>
              <a:avLst/>
              <a:gdLst/>
              <a:ahLst/>
              <a:cxnLst/>
              <a:rect r="r" b="b" t="t" l="l"/>
              <a:pathLst>
                <a:path h="4262158" w="10736962">
                  <a:moveTo>
                    <a:pt x="0" y="46228"/>
                  </a:moveTo>
                  <a:cubicBezTo>
                    <a:pt x="0" y="20677"/>
                    <a:pt x="17907" y="0"/>
                    <a:pt x="40005" y="0"/>
                  </a:cubicBezTo>
                  <a:lnTo>
                    <a:pt x="10696956" y="0"/>
                  </a:lnTo>
                  <a:cubicBezTo>
                    <a:pt x="10719054" y="0"/>
                    <a:pt x="10736962" y="20677"/>
                    <a:pt x="10736962" y="46228"/>
                  </a:cubicBezTo>
                  <a:lnTo>
                    <a:pt x="10736962" y="4215930"/>
                  </a:lnTo>
                  <a:cubicBezTo>
                    <a:pt x="10736962" y="4241481"/>
                    <a:pt x="10719054" y="4262159"/>
                    <a:pt x="10696956" y="4262159"/>
                  </a:cubicBezTo>
                  <a:lnTo>
                    <a:pt x="40005" y="4262159"/>
                  </a:lnTo>
                  <a:cubicBezTo>
                    <a:pt x="17907" y="4262159"/>
                    <a:pt x="0" y="4241481"/>
                    <a:pt x="0" y="4215930"/>
                  </a:cubicBezTo>
                  <a:close/>
                </a:path>
              </a:pathLst>
            </a:custGeom>
            <a:solidFill>
              <a:srgbClr val="FBFAFF"/>
            </a:solidFill>
            <a:ln w="12700">
              <a:solidFill>
                <a:srgbClr val="000000"/>
              </a:solidFill>
            </a:ln>
          </p:spPr>
        </p:sp>
        <p:sp>
          <p:nvSpPr>
            <p:cNvPr name="Freeform 34" id="34"/>
            <p:cNvSpPr/>
            <p:nvPr/>
          </p:nvSpPr>
          <p:spPr>
            <a:xfrm flipH="false" flipV="false" rot="0">
              <a:off x="0" y="0"/>
              <a:ext cx="10775062" cy="4306463"/>
            </a:xfrm>
            <a:custGeom>
              <a:avLst/>
              <a:gdLst/>
              <a:ahLst/>
              <a:cxnLst/>
              <a:rect r="r" b="b" t="t" l="l"/>
              <a:pathLst>
                <a:path h="4306463" w="10775062">
                  <a:moveTo>
                    <a:pt x="0" y="68382"/>
                  </a:moveTo>
                  <a:cubicBezTo>
                    <a:pt x="0" y="30425"/>
                    <a:pt x="26543" y="0"/>
                    <a:pt x="59055" y="0"/>
                  </a:cubicBezTo>
                  <a:lnTo>
                    <a:pt x="10716006" y="0"/>
                  </a:lnTo>
                  <a:lnTo>
                    <a:pt x="10716006" y="22154"/>
                  </a:lnTo>
                  <a:lnTo>
                    <a:pt x="10716006" y="0"/>
                  </a:lnTo>
                  <a:cubicBezTo>
                    <a:pt x="10748518" y="0"/>
                    <a:pt x="10775062" y="30425"/>
                    <a:pt x="10775062" y="68382"/>
                  </a:cubicBezTo>
                  <a:lnTo>
                    <a:pt x="10756012" y="68382"/>
                  </a:lnTo>
                  <a:lnTo>
                    <a:pt x="10775062" y="68382"/>
                  </a:lnTo>
                  <a:lnTo>
                    <a:pt x="10775062" y="4238084"/>
                  </a:lnTo>
                  <a:lnTo>
                    <a:pt x="10756012" y="4238084"/>
                  </a:lnTo>
                  <a:lnTo>
                    <a:pt x="10775062" y="4238084"/>
                  </a:lnTo>
                  <a:cubicBezTo>
                    <a:pt x="10775062" y="4275894"/>
                    <a:pt x="10748518" y="4306463"/>
                    <a:pt x="10716006" y="4306463"/>
                  </a:cubicBezTo>
                  <a:lnTo>
                    <a:pt x="10716006" y="4284313"/>
                  </a:lnTo>
                  <a:lnTo>
                    <a:pt x="10716006" y="4306463"/>
                  </a:lnTo>
                  <a:lnTo>
                    <a:pt x="59055" y="4306463"/>
                  </a:lnTo>
                  <a:lnTo>
                    <a:pt x="59055" y="4284313"/>
                  </a:lnTo>
                  <a:lnTo>
                    <a:pt x="59055" y="4306463"/>
                  </a:lnTo>
                  <a:cubicBezTo>
                    <a:pt x="26543" y="4306463"/>
                    <a:pt x="0" y="4276042"/>
                    <a:pt x="0" y="4238084"/>
                  </a:cubicBezTo>
                  <a:lnTo>
                    <a:pt x="0" y="68382"/>
                  </a:lnTo>
                  <a:lnTo>
                    <a:pt x="19050" y="68382"/>
                  </a:lnTo>
                  <a:lnTo>
                    <a:pt x="0" y="68382"/>
                  </a:lnTo>
                  <a:moveTo>
                    <a:pt x="38100" y="68382"/>
                  </a:moveTo>
                  <a:lnTo>
                    <a:pt x="38100" y="4238084"/>
                  </a:lnTo>
                  <a:lnTo>
                    <a:pt x="19050" y="4238084"/>
                  </a:lnTo>
                  <a:lnTo>
                    <a:pt x="38100" y="4238084"/>
                  </a:lnTo>
                  <a:cubicBezTo>
                    <a:pt x="38100" y="4251229"/>
                    <a:pt x="47371" y="4262158"/>
                    <a:pt x="59055" y="4262158"/>
                  </a:cubicBezTo>
                  <a:lnTo>
                    <a:pt x="10716006" y="4262158"/>
                  </a:lnTo>
                  <a:cubicBezTo>
                    <a:pt x="10727690" y="4262158"/>
                    <a:pt x="10736962" y="4251229"/>
                    <a:pt x="10736962" y="4238084"/>
                  </a:cubicBezTo>
                  <a:lnTo>
                    <a:pt x="10736962" y="68382"/>
                  </a:lnTo>
                  <a:cubicBezTo>
                    <a:pt x="10736962" y="55238"/>
                    <a:pt x="10727690" y="44308"/>
                    <a:pt x="10716006" y="44308"/>
                  </a:cubicBezTo>
                  <a:lnTo>
                    <a:pt x="59055" y="44308"/>
                  </a:lnTo>
                  <a:lnTo>
                    <a:pt x="59055" y="22154"/>
                  </a:lnTo>
                  <a:lnTo>
                    <a:pt x="59055" y="44308"/>
                  </a:lnTo>
                  <a:cubicBezTo>
                    <a:pt x="47371" y="44308"/>
                    <a:pt x="38100" y="55238"/>
                    <a:pt x="38100" y="68382"/>
                  </a:cubicBezTo>
                  <a:close/>
                </a:path>
              </a:pathLst>
            </a:custGeom>
            <a:solidFill>
              <a:srgbClr val="D0CED9"/>
            </a:solidFill>
            <a:ln w="12700">
              <a:solidFill>
                <a:srgbClr val="000000"/>
              </a:solidFill>
            </a:ln>
          </p:spPr>
        </p:sp>
      </p:grpSp>
      <p:grpSp>
        <p:nvGrpSpPr>
          <p:cNvPr name="Group 35" id="35"/>
          <p:cNvGrpSpPr/>
          <p:nvPr/>
        </p:nvGrpSpPr>
        <p:grpSpPr>
          <a:xfrm rot="0">
            <a:off x="9271695" y="6114196"/>
            <a:ext cx="7995494" cy="595312"/>
            <a:chOff x="0" y="0"/>
            <a:chExt cx="10660658" cy="793750"/>
          </a:xfrm>
        </p:grpSpPr>
        <p:sp>
          <p:nvSpPr>
            <p:cNvPr name="Freeform 36" id="36"/>
            <p:cNvSpPr/>
            <p:nvPr/>
          </p:nvSpPr>
          <p:spPr>
            <a:xfrm flipH="false" flipV="false" rot="0">
              <a:off x="0" y="0"/>
              <a:ext cx="10660634" cy="793750"/>
            </a:xfrm>
            <a:custGeom>
              <a:avLst/>
              <a:gdLst/>
              <a:ahLst/>
              <a:cxnLst/>
              <a:rect r="r" b="b" t="t" l="l"/>
              <a:pathLst>
                <a:path h="793750" w="10660634">
                  <a:moveTo>
                    <a:pt x="0" y="0"/>
                  </a:moveTo>
                  <a:lnTo>
                    <a:pt x="10660634" y="0"/>
                  </a:lnTo>
                  <a:lnTo>
                    <a:pt x="10660634" y="793750"/>
                  </a:lnTo>
                  <a:lnTo>
                    <a:pt x="0" y="793750"/>
                  </a:lnTo>
                  <a:close/>
                </a:path>
              </a:pathLst>
            </a:custGeom>
            <a:solidFill>
              <a:srgbClr val="EAE8F3"/>
            </a:solidFill>
            <a:ln w="12700">
              <a:solidFill>
                <a:srgbClr val="000000"/>
              </a:solidFill>
            </a:ln>
          </p:spPr>
        </p:sp>
      </p:grpSp>
      <p:sp>
        <p:nvSpPr>
          <p:cNvPr name="TextBox 37" id="37"/>
          <p:cNvSpPr txBox="true"/>
          <p:nvPr/>
        </p:nvSpPr>
        <p:spPr>
          <a:xfrm rot="0">
            <a:off x="12971786" y="6253590"/>
            <a:ext cx="297656" cy="324445"/>
          </a:xfrm>
          <a:prstGeom prst="rect">
            <a:avLst/>
          </a:prstGeom>
        </p:spPr>
        <p:txBody>
          <a:bodyPr anchor="t" rtlCol="false" tIns="0" lIns="0" bIns="0" rIns="0">
            <a:spAutoFit/>
          </a:bodyPr>
          <a:lstStyle/>
          <a:p>
            <a:pPr algn="l">
              <a:lnSpc>
                <a:spcPts val="2312"/>
              </a:lnSpc>
            </a:pPr>
            <a:r>
              <a:rPr lang="en-US" sz="2312">
                <a:solidFill>
                  <a:srgbClr val="000000"/>
                </a:solidFill>
                <a:latin typeface="Libre Baskerville"/>
                <a:ea typeface="Libre Baskerville"/>
                <a:cs typeface="Libre Baskerville"/>
                <a:sym typeface="Libre Baskerville"/>
              </a:rPr>
              <a:t>4</a:t>
            </a:r>
          </a:p>
        </p:txBody>
      </p:sp>
      <p:sp>
        <p:nvSpPr>
          <p:cNvPr name="TextBox 38" id="38"/>
          <p:cNvSpPr txBox="true"/>
          <p:nvPr/>
        </p:nvSpPr>
        <p:spPr>
          <a:xfrm rot="0">
            <a:off x="9470008" y="6909534"/>
            <a:ext cx="2712095" cy="319534"/>
          </a:xfrm>
          <a:prstGeom prst="rect">
            <a:avLst/>
          </a:prstGeom>
        </p:spPr>
        <p:txBody>
          <a:bodyPr anchor="t" rtlCol="false" tIns="0" lIns="0" bIns="0" rIns="0">
            <a:spAutoFit/>
          </a:bodyPr>
          <a:lstStyle/>
          <a:p>
            <a:pPr algn="l">
              <a:lnSpc>
                <a:spcPts val="2437"/>
              </a:lnSpc>
            </a:pPr>
            <a:r>
              <a:rPr lang="en-US" sz="1937">
                <a:solidFill>
                  <a:srgbClr val="000000"/>
                </a:solidFill>
                <a:latin typeface="Libre Baskerville"/>
                <a:ea typeface="Libre Baskerville"/>
                <a:cs typeface="Libre Baskerville"/>
                <a:sym typeface="Libre Baskerville"/>
              </a:rPr>
              <a:t>Kết Quả Kiểm Chứng</a:t>
            </a:r>
          </a:p>
        </p:txBody>
      </p:sp>
      <p:sp>
        <p:nvSpPr>
          <p:cNvPr name="TextBox 39" id="39"/>
          <p:cNvSpPr txBox="true"/>
          <p:nvPr/>
        </p:nvSpPr>
        <p:spPr>
          <a:xfrm rot="0">
            <a:off x="9470008" y="7562443"/>
            <a:ext cx="7598718" cy="1457960"/>
          </a:xfrm>
          <a:prstGeom prst="rect">
            <a:avLst/>
          </a:prstGeom>
        </p:spPr>
        <p:txBody>
          <a:bodyPr anchor="t" rtlCol="false" tIns="0" lIns="0" bIns="0" rIns="0">
            <a:spAutoFit/>
          </a:bodyPr>
          <a:lstStyle/>
          <a:p>
            <a:pPr algn="l">
              <a:lnSpc>
                <a:spcPts val="2979"/>
              </a:lnSpc>
            </a:pPr>
            <a:r>
              <a:rPr lang="en-US" sz="1862">
                <a:solidFill>
                  <a:srgbClr val="49495A"/>
                </a:solidFill>
                <a:latin typeface="Open Sans"/>
                <a:ea typeface="Open Sans"/>
                <a:cs typeface="Open Sans"/>
                <a:sym typeface="Open Sans"/>
              </a:rPr>
              <a:t>Qua thử nghiệm, một cấu hình iterations=2 và kernel=5x5 đã dẫn đến việc </a:t>
            </a:r>
            <a:r>
              <a:rPr lang="en-US" sz="1862">
                <a:solidFill>
                  <a:srgbClr val="007BFF"/>
                </a:solidFill>
                <a:latin typeface="Open Sans"/>
                <a:ea typeface="Open Sans"/>
                <a:cs typeface="Open Sans"/>
                <a:sym typeface="Open Sans"/>
              </a:rPr>
              <a:t>nhận diện sai</a:t>
            </a:r>
            <a:r>
              <a:rPr lang="en-US" sz="1862">
                <a:solidFill>
                  <a:srgbClr val="49495A"/>
                </a:solidFill>
                <a:latin typeface="Open Sans"/>
                <a:ea typeface="Open Sans"/>
                <a:cs typeface="Open Sans"/>
                <a:sym typeface="Open Sans"/>
              </a:rPr>
              <a:t>: một hình chữ nhật bị phân loại nhầm thành hình tam giác, khẳng định tầm quan trọng của việc điều chỉnh tham số phù hợp.</a:t>
            </a:r>
          </a:p>
        </p:txBody>
      </p:sp>
      <p:grpSp>
        <p:nvGrpSpPr>
          <p:cNvPr name="Group 40" id="40"/>
          <p:cNvGrpSpPr/>
          <p:nvPr/>
        </p:nvGrpSpPr>
        <p:grpSpPr>
          <a:xfrm rot="0">
            <a:off x="907257" y="9601200"/>
            <a:ext cx="16303526" cy="843260"/>
            <a:chOff x="0" y="0"/>
            <a:chExt cx="21738035" cy="1124347"/>
          </a:xfrm>
        </p:grpSpPr>
        <p:sp>
          <p:nvSpPr>
            <p:cNvPr name="Freeform 41" id="41"/>
            <p:cNvSpPr/>
            <p:nvPr/>
          </p:nvSpPr>
          <p:spPr>
            <a:xfrm flipH="false" flipV="false" rot="0">
              <a:off x="0" y="0"/>
              <a:ext cx="21738082" cy="1124458"/>
            </a:xfrm>
            <a:custGeom>
              <a:avLst/>
              <a:gdLst/>
              <a:ahLst/>
              <a:cxnLst/>
              <a:rect r="r" b="b" t="t" l="l"/>
              <a:pathLst>
                <a:path h="1124458" w="21738082">
                  <a:moveTo>
                    <a:pt x="0" y="39751"/>
                  </a:moveTo>
                  <a:cubicBezTo>
                    <a:pt x="0" y="17780"/>
                    <a:pt x="17780" y="0"/>
                    <a:pt x="39751" y="0"/>
                  </a:cubicBezTo>
                  <a:lnTo>
                    <a:pt x="21698331" y="0"/>
                  </a:lnTo>
                  <a:cubicBezTo>
                    <a:pt x="21720302" y="0"/>
                    <a:pt x="21738082" y="17780"/>
                    <a:pt x="21738082" y="39751"/>
                  </a:cubicBezTo>
                  <a:lnTo>
                    <a:pt x="21738082" y="1084707"/>
                  </a:lnTo>
                  <a:cubicBezTo>
                    <a:pt x="21738082" y="1106678"/>
                    <a:pt x="21720302" y="1124458"/>
                    <a:pt x="21698331" y="1124458"/>
                  </a:cubicBezTo>
                  <a:lnTo>
                    <a:pt x="39751" y="1124458"/>
                  </a:lnTo>
                  <a:cubicBezTo>
                    <a:pt x="17780" y="1124331"/>
                    <a:pt x="0" y="1106551"/>
                    <a:pt x="0" y="1084707"/>
                  </a:cubicBezTo>
                  <a:close/>
                </a:path>
              </a:pathLst>
            </a:custGeom>
            <a:solidFill>
              <a:srgbClr val="C3C2F0"/>
            </a:solidFill>
            <a:ln w="12700">
              <a:solidFill>
                <a:srgbClr val="000000"/>
              </a:solidFill>
            </a:ln>
          </p:spPr>
        </p:sp>
      </p:grpSp>
      <p:sp>
        <p:nvSpPr>
          <p:cNvPr name="TextBox 42" id="42"/>
          <p:cNvSpPr txBox="true"/>
          <p:nvPr/>
        </p:nvSpPr>
        <p:spPr>
          <a:xfrm rot="0">
            <a:off x="1632849" y="9572625"/>
            <a:ext cx="14667496" cy="715010"/>
          </a:xfrm>
          <a:prstGeom prst="rect">
            <a:avLst/>
          </a:prstGeom>
        </p:spPr>
        <p:txBody>
          <a:bodyPr anchor="t" rtlCol="false" tIns="0" lIns="0" bIns="0" rIns="0">
            <a:spAutoFit/>
          </a:bodyPr>
          <a:lstStyle/>
          <a:p>
            <a:pPr algn="l">
              <a:lnSpc>
                <a:spcPts val="2979"/>
              </a:lnSpc>
            </a:pPr>
            <a:r>
              <a:rPr lang="en-US" sz="1862" b="true">
                <a:solidFill>
                  <a:srgbClr val="000000"/>
                </a:solidFill>
                <a:latin typeface="Open Sans Bold"/>
                <a:ea typeface="Open Sans Bold"/>
                <a:cs typeface="Open Sans Bold"/>
                <a:sym typeface="Open Sans Bold"/>
              </a:rPr>
              <a:t>Ghi chú:</a:t>
            </a:r>
            <a:r>
              <a:rPr lang="en-US" sz="1862">
                <a:solidFill>
                  <a:srgbClr val="000000"/>
                </a:solidFill>
                <a:latin typeface="Open Sans"/>
                <a:ea typeface="Open Sans"/>
                <a:cs typeface="Open Sans"/>
                <a:sym typeface="Open Sans"/>
              </a:rPr>
              <a:t> Việc tối ưu hóa tham số Morphology là một bước quan trọng để </a:t>
            </a:r>
            <a:r>
              <a:rPr lang="en-US" sz="1862">
                <a:solidFill>
                  <a:srgbClr val="007BFF"/>
                </a:solidFill>
                <a:latin typeface="Open Sans"/>
                <a:ea typeface="Open Sans"/>
                <a:cs typeface="Open Sans"/>
                <a:sym typeface="Open Sans"/>
              </a:rPr>
              <a:t>cân bằng</a:t>
            </a:r>
            <a:r>
              <a:rPr lang="en-US" sz="1862">
                <a:solidFill>
                  <a:srgbClr val="000000"/>
                </a:solidFill>
                <a:latin typeface="Open Sans"/>
                <a:ea typeface="Open Sans"/>
                <a:cs typeface="Open Sans"/>
                <a:sym typeface="Open Sans"/>
              </a:rPr>
              <a:t> giữa việc loại bỏ nhiễu và bảo toàn thông tin hình dạng quan trọng của đối tượng.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46515" y="1887490"/>
            <a:ext cx="11971323" cy="3980465"/>
          </a:xfrm>
          <a:custGeom>
            <a:avLst/>
            <a:gdLst/>
            <a:ahLst/>
            <a:cxnLst/>
            <a:rect r="r" b="b" t="t" l="l"/>
            <a:pathLst>
              <a:path h="3980465" w="11971323">
                <a:moveTo>
                  <a:pt x="0" y="0"/>
                </a:moveTo>
                <a:lnTo>
                  <a:pt x="11971324" y="0"/>
                </a:lnTo>
                <a:lnTo>
                  <a:pt x="11971324" y="3980465"/>
                </a:lnTo>
                <a:lnTo>
                  <a:pt x="0" y="3980465"/>
                </a:lnTo>
                <a:lnTo>
                  <a:pt x="0" y="0"/>
                </a:lnTo>
                <a:close/>
              </a:path>
            </a:pathLst>
          </a:custGeom>
          <a:blipFill>
            <a:blip r:embed="rId3"/>
            <a:stretch>
              <a:fillRect l="0" t="0" r="0" b="0"/>
            </a:stretch>
          </a:blipFill>
        </p:spPr>
      </p:sp>
      <p:sp>
        <p:nvSpPr>
          <p:cNvPr name="TextBox 3" id="3"/>
          <p:cNvSpPr txBox="true"/>
          <p:nvPr/>
        </p:nvSpPr>
        <p:spPr>
          <a:xfrm rot="0">
            <a:off x="658377" y="249903"/>
            <a:ext cx="14355763" cy="764088"/>
          </a:xfrm>
          <a:prstGeom prst="rect">
            <a:avLst/>
          </a:prstGeom>
        </p:spPr>
        <p:txBody>
          <a:bodyPr anchor="t" rtlCol="false" tIns="0" lIns="0" bIns="0" rIns="0">
            <a:spAutoFit/>
          </a:bodyPr>
          <a:lstStyle/>
          <a:p>
            <a:pPr algn="l">
              <a:lnSpc>
                <a:spcPts val="6193"/>
              </a:lnSpc>
            </a:pPr>
            <a:r>
              <a:rPr lang="en-US" sz="4924">
                <a:solidFill>
                  <a:srgbClr val="403CCF"/>
                </a:solidFill>
                <a:latin typeface="Libre Baskerville"/>
                <a:ea typeface="Libre Baskerville"/>
                <a:cs typeface="Libre Baskerville"/>
                <a:sym typeface="Libre Baskerville"/>
              </a:rPr>
              <a:t>Kiến Trúc Mô Hình Học Sâu (4 Conv Layers)</a:t>
            </a:r>
          </a:p>
        </p:txBody>
      </p:sp>
      <p:sp>
        <p:nvSpPr>
          <p:cNvPr name="TextBox 4" id="4"/>
          <p:cNvSpPr txBox="true"/>
          <p:nvPr/>
        </p:nvSpPr>
        <p:spPr>
          <a:xfrm rot="0">
            <a:off x="706459" y="923925"/>
            <a:ext cx="16303526" cy="538183"/>
          </a:xfrm>
          <a:prstGeom prst="rect">
            <a:avLst/>
          </a:prstGeom>
        </p:spPr>
        <p:txBody>
          <a:bodyPr anchor="t" rtlCol="false" tIns="0" lIns="0" bIns="0" rIns="0">
            <a:spAutoFit/>
          </a:bodyPr>
          <a:lstStyle/>
          <a:p>
            <a:pPr algn="l">
              <a:lnSpc>
                <a:spcPts val="4597"/>
              </a:lnSpc>
            </a:pPr>
            <a:r>
              <a:rPr lang="en-US" sz="2862">
                <a:solidFill>
                  <a:srgbClr val="000000"/>
                </a:solidFill>
                <a:latin typeface="Open Sans"/>
                <a:ea typeface="Open Sans"/>
                <a:cs typeface="Open Sans"/>
                <a:sym typeface="Open Sans"/>
              </a:rPr>
              <a:t>Tóm tắt Output Shape và Chức năng của từng lớp</a:t>
            </a:r>
          </a:p>
        </p:txBody>
      </p:sp>
      <p:sp>
        <p:nvSpPr>
          <p:cNvPr name="TextBox 5" id="5"/>
          <p:cNvSpPr txBox="true"/>
          <p:nvPr/>
        </p:nvSpPr>
        <p:spPr>
          <a:xfrm rot="0">
            <a:off x="1028700" y="6201330"/>
            <a:ext cx="16303526" cy="462623"/>
          </a:xfrm>
          <a:prstGeom prst="rect">
            <a:avLst/>
          </a:prstGeom>
        </p:spPr>
        <p:txBody>
          <a:bodyPr anchor="t" rtlCol="false" tIns="0" lIns="0" bIns="0" rIns="0">
            <a:spAutoFit/>
          </a:bodyPr>
          <a:lstStyle/>
          <a:p>
            <a:pPr algn="l" marL="365718" indent="-182859" lvl="1">
              <a:lnSpc>
                <a:spcPts val="3917"/>
              </a:lnSpc>
              <a:buFont typeface="Arial"/>
              <a:buChar char="•"/>
            </a:pPr>
            <a:r>
              <a:rPr lang="en-US" b="true" sz="2424">
                <a:solidFill>
                  <a:srgbClr val="000000"/>
                </a:solidFill>
                <a:latin typeface="Open Sans Bold"/>
                <a:ea typeface="Open Sans Bold"/>
                <a:cs typeface="Open Sans Bold"/>
                <a:sym typeface="Open Sans Bold"/>
              </a:rPr>
              <a:t>Conv Stack:</a:t>
            </a:r>
            <a:r>
              <a:rPr lang="en-US" sz="2424">
                <a:solidFill>
                  <a:srgbClr val="000000"/>
                </a:solidFill>
                <a:latin typeface="Open Sans"/>
                <a:ea typeface="Open Sans"/>
                <a:cs typeface="Open Sans"/>
                <a:sym typeface="Open Sans"/>
              </a:rPr>
              <a:t> 4 lớp Convolution với số lượng bộ lọc tăng dần (32 </a:t>
            </a:r>
            <a:r>
              <a:rPr lang="en-US" sz="2424" i="true">
                <a:solidFill>
                  <a:srgbClr val="000000"/>
                </a:solidFill>
                <a:latin typeface="Open Sans Italics"/>
                <a:ea typeface="Open Sans Italics"/>
                <a:cs typeface="Open Sans Italics"/>
                <a:sym typeface="Open Sans Italics"/>
              </a:rPr>
              <a:t>-&gt;</a:t>
            </a:r>
            <a:r>
              <a:rPr lang="en-US" sz="2424">
                <a:solidFill>
                  <a:srgbClr val="000000"/>
                </a:solidFill>
                <a:latin typeface="Open Sans"/>
                <a:ea typeface="Open Sans"/>
                <a:cs typeface="Open Sans"/>
                <a:sym typeface="Open Sans"/>
              </a:rPr>
              <a:t>64 -&gt; 128 -&gt;128 Filters).</a:t>
            </a:r>
          </a:p>
        </p:txBody>
      </p:sp>
      <p:sp>
        <p:nvSpPr>
          <p:cNvPr name="TextBox 6" id="6"/>
          <p:cNvSpPr txBox="true"/>
          <p:nvPr/>
        </p:nvSpPr>
        <p:spPr>
          <a:xfrm rot="0">
            <a:off x="1028700" y="7246033"/>
            <a:ext cx="16303526" cy="957923"/>
          </a:xfrm>
          <a:prstGeom prst="rect">
            <a:avLst/>
          </a:prstGeom>
        </p:spPr>
        <p:txBody>
          <a:bodyPr anchor="t" rtlCol="false" tIns="0" lIns="0" bIns="0" rIns="0">
            <a:spAutoFit/>
          </a:bodyPr>
          <a:lstStyle/>
          <a:p>
            <a:pPr algn="l" marL="365718" indent="-182859" lvl="1">
              <a:lnSpc>
                <a:spcPts val="3917"/>
              </a:lnSpc>
              <a:buFont typeface="Arial"/>
              <a:buChar char="•"/>
            </a:pPr>
            <a:r>
              <a:rPr lang="en-US" b="true" sz="2424">
                <a:solidFill>
                  <a:srgbClr val="000000"/>
                </a:solidFill>
                <a:latin typeface="Open Sans Bold"/>
                <a:ea typeface="Open Sans Bold"/>
                <a:cs typeface="Open Sans Bold"/>
                <a:sym typeface="Open Sans Bold"/>
              </a:rPr>
              <a:t>Pooling:</a:t>
            </a:r>
            <a:r>
              <a:rPr lang="en-US" sz="2424">
                <a:solidFill>
                  <a:srgbClr val="000000"/>
                </a:solidFill>
                <a:latin typeface="Open Sans"/>
                <a:ea typeface="Open Sans"/>
                <a:cs typeface="Open Sans"/>
                <a:sym typeface="Open Sans"/>
              </a:rPr>
              <a:t> Max Pooling (2x2) được áp dụng sau mỗi lớp Conv để giảm kích thước không gian và trích xuất các đặc trưng quan trọng.</a:t>
            </a:r>
          </a:p>
        </p:txBody>
      </p:sp>
      <p:sp>
        <p:nvSpPr>
          <p:cNvPr name="TextBox 7" id="7"/>
          <p:cNvSpPr txBox="true"/>
          <p:nvPr/>
        </p:nvSpPr>
        <p:spPr>
          <a:xfrm rot="0">
            <a:off x="1028700" y="8300377"/>
            <a:ext cx="16303526" cy="957923"/>
          </a:xfrm>
          <a:prstGeom prst="rect">
            <a:avLst/>
          </a:prstGeom>
        </p:spPr>
        <p:txBody>
          <a:bodyPr anchor="t" rtlCol="false" tIns="0" lIns="0" bIns="0" rIns="0">
            <a:spAutoFit/>
          </a:bodyPr>
          <a:lstStyle/>
          <a:p>
            <a:pPr algn="l" marL="365718" indent="-182859" lvl="1">
              <a:lnSpc>
                <a:spcPts val="3917"/>
              </a:lnSpc>
              <a:buFont typeface="Arial"/>
              <a:buChar char="•"/>
            </a:pPr>
            <a:r>
              <a:rPr lang="en-US" b="true" sz="2424">
                <a:solidFill>
                  <a:srgbClr val="000000"/>
                </a:solidFill>
                <a:latin typeface="Open Sans Bold"/>
                <a:ea typeface="Open Sans Bold"/>
                <a:cs typeface="Open Sans Bold"/>
                <a:sym typeface="Open Sans Bold"/>
              </a:rPr>
              <a:t>Dense Block:</a:t>
            </a:r>
            <a:r>
              <a:rPr lang="en-US" sz="2424">
                <a:solidFill>
                  <a:srgbClr val="000000"/>
                </a:solidFill>
                <a:latin typeface="Open Sans"/>
                <a:ea typeface="Open Sans"/>
                <a:cs typeface="Open Sans"/>
                <a:sym typeface="Open Sans"/>
              </a:rPr>
              <a:t> Bao gồm Flatten (chuyển đổi feature maps thành vector 1D), lớp Dropout (0.5) để chống overfitting, tiếp theo là Dense Layer với 128 units, và cuối cùng là lớp Output (10 cho chữ số / 3 cho hình học).</a:t>
            </a:r>
          </a:p>
        </p:txBody>
      </p:sp>
      <p:sp>
        <p:nvSpPr>
          <p:cNvPr name="TextBox 8" id="8"/>
          <p:cNvSpPr txBox="true"/>
          <p:nvPr/>
        </p:nvSpPr>
        <p:spPr>
          <a:xfrm rot="0">
            <a:off x="1028700" y="9427246"/>
            <a:ext cx="16303526" cy="462623"/>
          </a:xfrm>
          <a:prstGeom prst="rect">
            <a:avLst/>
          </a:prstGeom>
        </p:spPr>
        <p:txBody>
          <a:bodyPr anchor="t" rtlCol="false" tIns="0" lIns="0" bIns="0" rIns="0">
            <a:spAutoFit/>
          </a:bodyPr>
          <a:lstStyle/>
          <a:p>
            <a:pPr algn="l" marL="365718" indent="-182859" lvl="1">
              <a:lnSpc>
                <a:spcPts val="3917"/>
              </a:lnSpc>
              <a:buFont typeface="Arial"/>
              <a:buChar char="•"/>
            </a:pPr>
            <a:r>
              <a:rPr lang="en-US" b="true" sz="2424">
                <a:solidFill>
                  <a:srgbClr val="000000"/>
                </a:solidFill>
                <a:latin typeface="Open Sans Bold"/>
                <a:ea typeface="Open Sans Bold"/>
                <a:cs typeface="Open Sans Bold"/>
                <a:sym typeface="Open Sans Bold"/>
              </a:rPr>
              <a:t>Tổng Parameters:</a:t>
            </a:r>
            <a:r>
              <a:rPr lang="en-US" sz="2424">
                <a:solidFill>
                  <a:srgbClr val="000000"/>
                </a:solidFill>
                <a:latin typeface="Open Sans"/>
                <a:ea typeface="Open Sans"/>
                <a:cs typeface="Open Sans"/>
                <a:sym typeface="Open Sans"/>
              </a:rPr>
              <a:t> Khoảng </a:t>
            </a:r>
            <a:r>
              <a:rPr lang="en-US" sz="2424" i="true">
                <a:solidFill>
                  <a:srgbClr val="000000"/>
                </a:solidFill>
                <a:latin typeface="Open Sans Italics"/>
                <a:ea typeface="Open Sans Italics"/>
                <a:cs typeface="Open Sans Italics"/>
                <a:sym typeface="Open Sans Italics"/>
              </a:rPr>
              <a:t>258.000</a:t>
            </a:r>
            <a:r>
              <a:rPr lang="en-US" sz="2424">
                <a:solidFill>
                  <a:srgbClr val="000000"/>
                </a:solidFill>
                <a:latin typeface="Open Sans"/>
                <a:ea typeface="Open Sans"/>
                <a:cs typeface="Open Sans"/>
                <a:sym typeface="Open Sans"/>
              </a:rPr>
              <a:t> tham số, đảm bảo mô hình gọn nhẹ và hiệu quả.</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92237" y="763935"/>
            <a:ext cx="15406192" cy="730478"/>
          </a:xfrm>
          <a:prstGeom prst="rect">
            <a:avLst/>
          </a:prstGeom>
        </p:spPr>
        <p:txBody>
          <a:bodyPr anchor="t" rtlCol="false" tIns="0" lIns="0" bIns="0" rIns="0">
            <a:spAutoFit/>
          </a:bodyPr>
          <a:lstStyle/>
          <a:p>
            <a:pPr algn="l">
              <a:lnSpc>
                <a:spcPts val="5813"/>
              </a:lnSpc>
            </a:pPr>
            <a:r>
              <a:rPr lang="en-US" sz="4637">
                <a:solidFill>
                  <a:srgbClr val="403CCF"/>
                </a:solidFill>
                <a:latin typeface="Libre Baskerville"/>
                <a:ea typeface="Libre Baskerville"/>
                <a:cs typeface="Libre Baskerville"/>
                <a:sym typeface="Libre Baskerville"/>
              </a:rPr>
              <a:t>Phân Tích Feature Maps: Layer 1 (Low-level Edges)</a:t>
            </a:r>
          </a:p>
        </p:txBody>
      </p:sp>
      <p:sp>
        <p:nvSpPr>
          <p:cNvPr name="TextBox 7" id="7"/>
          <p:cNvSpPr txBox="true"/>
          <p:nvPr/>
        </p:nvSpPr>
        <p:spPr>
          <a:xfrm rot="0">
            <a:off x="1028700" y="1465978"/>
            <a:ext cx="16303526" cy="936852"/>
          </a:xfrm>
          <a:prstGeom prst="rect">
            <a:avLst/>
          </a:prstGeom>
        </p:spPr>
        <p:txBody>
          <a:bodyPr anchor="t" rtlCol="false" tIns="0" lIns="0" bIns="0" rIns="0">
            <a:spAutoFit/>
          </a:bodyPr>
          <a:lstStyle/>
          <a:p>
            <a:pPr algn="l">
              <a:lnSpc>
                <a:spcPts val="3888"/>
              </a:lnSpc>
            </a:pPr>
            <a:r>
              <a:rPr lang="en-US" sz="2387">
                <a:solidFill>
                  <a:srgbClr val="000000"/>
                </a:solidFill>
                <a:latin typeface="Open Sans"/>
                <a:ea typeface="Open Sans"/>
                <a:cs typeface="Open Sans"/>
                <a:sym typeface="Open Sans"/>
              </a:rPr>
              <a:t>Lớp Convolution đầu tiên của mô hình đóng vai trò như một "kính lúp", tập trung vào việc trích xuất các đặc trưng cơ bản nhất từ ảnh đầu vào.</a:t>
            </a:r>
          </a:p>
        </p:txBody>
      </p:sp>
      <p:sp>
        <p:nvSpPr>
          <p:cNvPr name="TextBox 8" id="8"/>
          <p:cNvSpPr txBox="true"/>
          <p:nvPr/>
        </p:nvSpPr>
        <p:spPr>
          <a:xfrm rot="0">
            <a:off x="992238" y="2647980"/>
            <a:ext cx="16303526" cy="426584"/>
          </a:xfrm>
          <a:prstGeom prst="rect">
            <a:avLst/>
          </a:prstGeom>
        </p:spPr>
        <p:txBody>
          <a:bodyPr anchor="t" rtlCol="false" tIns="0" lIns="0" bIns="0" rIns="0">
            <a:spAutoFit/>
          </a:bodyPr>
          <a:lstStyle/>
          <a:p>
            <a:pPr algn="l">
              <a:lnSpc>
                <a:spcPts val="3616"/>
              </a:lnSpc>
            </a:pPr>
            <a:r>
              <a:rPr lang="en-US" b="true" sz="2249">
                <a:solidFill>
                  <a:srgbClr val="000000"/>
                </a:solidFill>
                <a:latin typeface="Open Sans Bold"/>
                <a:ea typeface="Open Sans Bold"/>
                <a:cs typeface="Open Sans Bold"/>
                <a:sym typeface="Open Sans Bold"/>
              </a:rPr>
              <a:t>Đầu vào:</a:t>
            </a:r>
            <a:r>
              <a:rPr lang="en-US" sz="2249">
                <a:solidFill>
                  <a:srgbClr val="000000"/>
                </a:solidFill>
                <a:latin typeface="Open Sans"/>
                <a:ea typeface="Open Sans"/>
                <a:cs typeface="Open Sans"/>
                <a:sym typeface="Open Sans"/>
              </a:rPr>
              <a:t> Ảnh </a:t>
            </a:r>
            <a:r>
              <a:rPr lang="en-US" sz="2249" i="true">
                <a:solidFill>
                  <a:srgbClr val="000000"/>
                </a:solidFill>
                <a:latin typeface="Open Sans Italics"/>
                <a:ea typeface="Open Sans Italics"/>
                <a:cs typeface="Open Sans Italics"/>
                <a:sym typeface="Open Sans Italics"/>
              </a:rPr>
              <a:t>28x28x1</a:t>
            </a:r>
            <a:r>
              <a:rPr lang="en-US" sz="2249">
                <a:solidFill>
                  <a:srgbClr val="000000"/>
                </a:solidFill>
                <a:latin typeface="Open Sans"/>
                <a:ea typeface="Open Sans"/>
                <a:cs typeface="Open Sans"/>
                <a:sym typeface="Open Sans"/>
              </a:rPr>
              <a:t> (ảnh xám, đã xử lý).</a:t>
            </a:r>
          </a:p>
        </p:txBody>
      </p:sp>
      <p:sp>
        <p:nvSpPr>
          <p:cNvPr name="TextBox 9" id="9"/>
          <p:cNvSpPr txBox="true"/>
          <p:nvPr/>
        </p:nvSpPr>
        <p:spPr>
          <a:xfrm rot="0">
            <a:off x="992238" y="3217864"/>
            <a:ext cx="16303526" cy="426584"/>
          </a:xfrm>
          <a:prstGeom prst="rect">
            <a:avLst/>
          </a:prstGeom>
        </p:spPr>
        <p:txBody>
          <a:bodyPr anchor="t" rtlCol="false" tIns="0" lIns="0" bIns="0" rIns="0">
            <a:spAutoFit/>
          </a:bodyPr>
          <a:lstStyle/>
          <a:p>
            <a:pPr algn="l">
              <a:lnSpc>
                <a:spcPts val="3616"/>
              </a:lnSpc>
            </a:pPr>
            <a:r>
              <a:rPr lang="en-US" b="true" sz="2249">
                <a:solidFill>
                  <a:srgbClr val="000000"/>
                </a:solidFill>
                <a:latin typeface="Open Sans Bold"/>
                <a:ea typeface="Open Sans Bold"/>
                <a:cs typeface="Open Sans Bold"/>
                <a:sym typeface="Open Sans Bold"/>
              </a:rPr>
              <a:t>Đầu ra:</a:t>
            </a:r>
            <a:r>
              <a:rPr lang="en-US" sz="2249">
                <a:solidFill>
                  <a:srgbClr val="000000"/>
                </a:solidFill>
                <a:latin typeface="Open Sans"/>
                <a:ea typeface="Open Sans"/>
                <a:cs typeface="Open Sans"/>
                <a:sym typeface="Open Sans"/>
              </a:rPr>
              <a:t> </a:t>
            </a:r>
            <a:r>
              <a:rPr lang="en-US" sz="2249" i="true">
                <a:solidFill>
                  <a:srgbClr val="000000"/>
                </a:solidFill>
                <a:latin typeface="Open Sans Italics"/>
                <a:ea typeface="Open Sans Italics"/>
                <a:cs typeface="Open Sans Italics"/>
                <a:sym typeface="Open Sans Italics"/>
              </a:rPr>
              <a:t>26x26x32</a:t>
            </a:r>
            <a:r>
              <a:rPr lang="en-US" sz="2249">
                <a:solidFill>
                  <a:srgbClr val="000000"/>
                </a:solidFill>
                <a:latin typeface="Open Sans"/>
                <a:ea typeface="Open Sans"/>
                <a:cs typeface="Open Sans"/>
                <a:sym typeface="Open Sans"/>
              </a:rPr>
              <a:t> (32 Feature Maps).</a:t>
            </a:r>
          </a:p>
        </p:txBody>
      </p:sp>
      <p:sp>
        <p:nvSpPr>
          <p:cNvPr name="TextBox 10" id="10"/>
          <p:cNvSpPr txBox="true"/>
          <p:nvPr/>
        </p:nvSpPr>
        <p:spPr>
          <a:xfrm rot="0">
            <a:off x="992238" y="3787323"/>
            <a:ext cx="16303526" cy="883784"/>
          </a:xfrm>
          <a:prstGeom prst="rect">
            <a:avLst/>
          </a:prstGeom>
        </p:spPr>
        <p:txBody>
          <a:bodyPr anchor="t" rtlCol="false" tIns="0" lIns="0" bIns="0" rIns="0">
            <a:spAutoFit/>
          </a:bodyPr>
          <a:lstStyle/>
          <a:p>
            <a:pPr algn="l">
              <a:lnSpc>
                <a:spcPts val="3616"/>
              </a:lnSpc>
            </a:pPr>
            <a:r>
              <a:rPr lang="en-US" b="true" sz="2249">
                <a:solidFill>
                  <a:srgbClr val="000000"/>
                </a:solidFill>
                <a:latin typeface="Open Sans Bold"/>
                <a:ea typeface="Open Sans Bold"/>
                <a:cs typeface="Open Sans Bold"/>
                <a:sym typeface="Open Sans Bold"/>
              </a:rPr>
              <a:t>Học được:</a:t>
            </a:r>
            <a:r>
              <a:rPr lang="en-US" sz="2249">
                <a:solidFill>
                  <a:srgbClr val="000000"/>
                </a:solidFill>
                <a:latin typeface="Open Sans"/>
                <a:ea typeface="Open Sans"/>
                <a:cs typeface="Open Sans"/>
                <a:sym typeface="Open Sans"/>
              </a:rPr>
              <a:t> Chủ yếu là các cạnh (edges), đường nét cơ bản, và các họa tiết đơn giản. Các filter ở layer này được coi là các bộ dò biên (edge detectors).</a:t>
            </a:r>
          </a:p>
        </p:txBody>
      </p:sp>
      <p:grpSp>
        <p:nvGrpSpPr>
          <p:cNvPr name="Group 11" id="11"/>
          <p:cNvGrpSpPr>
            <a:grpSpLocks noChangeAspect="true"/>
          </p:cNvGrpSpPr>
          <p:nvPr/>
        </p:nvGrpSpPr>
        <p:grpSpPr>
          <a:xfrm rot="0">
            <a:off x="992238" y="4972794"/>
            <a:ext cx="5434459" cy="907256"/>
            <a:chOff x="0" y="0"/>
            <a:chExt cx="7245945" cy="1209675"/>
          </a:xfrm>
        </p:grpSpPr>
        <p:sp>
          <p:nvSpPr>
            <p:cNvPr name="Freeform 12" id="12" descr="preencoded.png"/>
            <p:cNvSpPr/>
            <p:nvPr/>
          </p:nvSpPr>
          <p:spPr>
            <a:xfrm flipH="false" flipV="false" rot="0">
              <a:off x="0" y="0"/>
              <a:ext cx="7245985" cy="1209675"/>
            </a:xfrm>
            <a:custGeom>
              <a:avLst/>
              <a:gdLst/>
              <a:ahLst/>
              <a:cxnLst/>
              <a:rect r="r" b="b" t="t" l="l"/>
              <a:pathLst>
                <a:path h="1209675" w="7245985">
                  <a:moveTo>
                    <a:pt x="0" y="0"/>
                  </a:moveTo>
                  <a:lnTo>
                    <a:pt x="7245985" y="0"/>
                  </a:lnTo>
                  <a:lnTo>
                    <a:pt x="7245985" y="1209675"/>
                  </a:lnTo>
                  <a:lnTo>
                    <a:pt x="0" y="1209675"/>
                  </a:lnTo>
                  <a:lnTo>
                    <a:pt x="0" y="0"/>
                  </a:lnTo>
                  <a:close/>
                </a:path>
              </a:pathLst>
            </a:custGeom>
            <a:blipFill>
              <a:blip r:embed="rId3"/>
              <a:stretch>
                <a:fillRect l="-171" t="0" r="-170" b="0"/>
              </a:stretch>
            </a:blipFill>
          </p:spPr>
        </p:sp>
      </p:grpSp>
      <p:sp>
        <p:nvSpPr>
          <p:cNvPr name="TextBox 13" id="13"/>
          <p:cNvSpPr txBox="true"/>
          <p:nvPr/>
        </p:nvSpPr>
        <p:spPr>
          <a:xfrm rot="0">
            <a:off x="1219051" y="6097340"/>
            <a:ext cx="3334048" cy="373199"/>
          </a:xfrm>
          <a:prstGeom prst="rect">
            <a:avLst/>
          </a:prstGeom>
        </p:spPr>
        <p:txBody>
          <a:bodyPr anchor="t" rtlCol="false" tIns="0" lIns="0" bIns="0" rIns="0">
            <a:spAutoFit/>
          </a:bodyPr>
          <a:lstStyle/>
          <a:p>
            <a:pPr algn="l">
              <a:lnSpc>
                <a:spcPts val="3001"/>
              </a:lnSpc>
            </a:pPr>
            <a:r>
              <a:rPr lang="en-US" sz="2387">
                <a:solidFill>
                  <a:srgbClr val="000000"/>
                </a:solidFill>
                <a:latin typeface="Libre Baskerville"/>
                <a:ea typeface="Libre Baskerville"/>
                <a:cs typeface="Libre Baskerville"/>
                <a:sym typeface="Libre Baskerville"/>
              </a:rPr>
              <a:t>Filter 1: Cạnh dọc trái</a:t>
            </a:r>
          </a:p>
        </p:txBody>
      </p:sp>
      <p:sp>
        <p:nvSpPr>
          <p:cNvPr name="TextBox 14" id="14"/>
          <p:cNvSpPr txBox="true"/>
          <p:nvPr/>
        </p:nvSpPr>
        <p:spPr>
          <a:xfrm rot="0">
            <a:off x="1219051" y="6511529"/>
            <a:ext cx="4980831" cy="1546996"/>
          </a:xfrm>
          <a:prstGeom prst="rect">
            <a:avLst/>
          </a:prstGeom>
        </p:spPr>
        <p:txBody>
          <a:bodyPr anchor="t" rtlCol="false" tIns="0" lIns="0" bIns="0" rIns="0">
            <a:spAutoFit/>
          </a:bodyPr>
          <a:lstStyle/>
          <a:p>
            <a:pPr algn="l">
              <a:lnSpc>
                <a:spcPts val="3133"/>
              </a:lnSpc>
            </a:pPr>
            <a:r>
              <a:rPr lang="en-US" sz="1950">
                <a:solidFill>
                  <a:srgbClr val="000000"/>
                </a:solidFill>
                <a:latin typeface="Open Sans"/>
                <a:ea typeface="Open Sans"/>
                <a:cs typeface="Open Sans"/>
                <a:sym typeface="Open Sans"/>
              </a:rPr>
              <a:t>Phát hiện các đường biên dọc có cường độ cao ở phía bên trái của đối tượng, giúp định hình các cạnh thẳng đứng hoặc nghiêng nhẹ.</a:t>
            </a:r>
          </a:p>
        </p:txBody>
      </p:sp>
      <p:grpSp>
        <p:nvGrpSpPr>
          <p:cNvPr name="Group 15" id="15"/>
          <p:cNvGrpSpPr>
            <a:grpSpLocks noChangeAspect="true"/>
          </p:cNvGrpSpPr>
          <p:nvPr/>
        </p:nvGrpSpPr>
        <p:grpSpPr>
          <a:xfrm rot="0">
            <a:off x="6426696" y="4972794"/>
            <a:ext cx="5434459" cy="907256"/>
            <a:chOff x="0" y="0"/>
            <a:chExt cx="7245945" cy="1209675"/>
          </a:xfrm>
        </p:grpSpPr>
        <p:sp>
          <p:nvSpPr>
            <p:cNvPr name="Freeform 16" id="16" descr="preencoded.png"/>
            <p:cNvSpPr/>
            <p:nvPr/>
          </p:nvSpPr>
          <p:spPr>
            <a:xfrm flipH="false" flipV="false" rot="0">
              <a:off x="0" y="0"/>
              <a:ext cx="7245985" cy="1209675"/>
            </a:xfrm>
            <a:custGeom>
              <a:avLst/>
              <a:gdLst/>
              <a:ahLst/>
              <a:cxnLst/>
              <a:rect r="r" b="b" t="t" l="l"/>
              <a:pathLst>
                <a:path h="1209675" w="7245985">
                  <a:moveTo>
                    <a:pt x="0" y="0"/>
                  </a:moveTo>
                  <a:lnTo>
                    <a:pt x="7245985" y="0"/>
                  </a:lnTo>
                  <a:lnTo>
                    <a:pt x="7245985" y="1209675"/>
                  </a:lnTo>
                  <a:lnTo>
                    <a:pt x="0" y="1209675"/>
                  </a:lnTo>
                  <a:lnTo>
                    <a:pt x="0" y="0"/>
                  </a:lnTo>
                  <a:close/>
                </a:path>
              </a:pathLst>
            </a:custGeom>
            <a:blipFill>
              <a:blip r:embed="rId4"/>
              <a:stretch>
                <a:fillRect l="-171" t="0" r="-170" b="0"/>
              </a:stretch>
            </a:blipFill>
          </p:spPr>
        </p:sp>
      </p:grpSp>
      <p:sp>
        <p:nvSpPr>
          <p:cNvPr name="TextBox 17" id="17"/>
          <p:cNvSpPr txBox="true"/>
          <p:nvPr/>
        </p:nvSpPr>
        <p:spPr>
          <a:xfrm rot="0">
            <a:off x="6653510" y="6097340"/>
            <a:ext cx="4462661" cy="373199"/>
          </a:xfrm>
          <a:prstGeom prst="rect">
            <a:avLst/>
          </a:prstGeom>
        </p:spPr>
        <p:txBody>
          <a:bodyPr anchor="t" rtlCol="false" tIns="0" lIns="0" bIns="0" rIns="0">
            <a:spAutoFit/>
          </a:bodyPr>
          <a:lstStyle/>
          <a:p>
            <a:pPr algn="l">
              <a:lnSpc>
                <a:spcPts val="3001"/>
              </a:lnSpc>
            </a:pPr>
            <a:r>
              <a:rPr lang="en-US" sz="2387">
                <a:solidFill>
                  <a:srgbClr val="000000"/>
                </a:solidFill>
                <a:latin typeface="Libre Baskerville"/>
                <a:ea typeface="Libre Baskerville"/>
                <a:cs typeface="Libre Baskerville"/>
                <a:sym typeface="Libre Baskerville"/>
              </a:rPr>
              <a:t>Filter 5: Cung tròn/Góc cong</a:t>
            </a:r>
          </a:p>
        </p:txBody>
      </p:sp>
      <p:sp>
        <p:nvSpPr>
          <p:cNvPr name="TextBox 18" id="18"/>
          <p:cNvSpPr txBox="true"/>
          <p:nvPr/>
        </p:nvSpPr>
        <p:spPr>
          <a:xfrm rot="0">
            <a:off x="6653510" y="6511529"/>
            <a:ext cx="4980831" cy="1156471"/>
          </a:xfrm>
          <a:prstGeom prst="rect">
            <a:avLst/>
          </a:prstGeom>
        </p:spPr>
        <p:txBody>
          <a:bodyPr anchor="t" rtlCol="false" tIns="0" lIns="0" bIns="0" rIns="0">
            <a:spAutoFit/>
          </a:bodyPr>
          <a:lstStyle/>
          <a:p>
            <a:pPr algn="l">
              <a:lnSpc>
                <a:spcPts val="3133"/>
              </a:lnSpc>
            </a:pPr>
            <a:r>
              <a:rPr lang="en-US" sz="1950">
                <a:solidFill>
                  <a:srgbClr val="000000"/>
                </a:solidFill>
                <a:latin typeface="Open Sans"/>
                <a:ea typeface="Open Sans"/>
                <a:cs typeface="Open Sans"/>
                <a:sym typeface="Open Sans"/>
              </a:rPr>
              <a:t>Chuyên phát hiện các phần cong, cung tròn hoặc các góc bo tròn, rất quan trọng để nhận diện các số như 0, 6, 8, 9.</a:t>
            </a:r>
          </a:p>
        </p:txBody>
      </p:sp>
      <p:grpSp>
        <p:nvGrpSpPr>
          <p:cNvPr name="Group 19" id="19"/>
          <p:cNvGrpSpPr>
            <a:grpSpLocks noChangeAspect="true"/>
          </p:cNvGrpSpPr>
          <p:nvPr/>
        </p:nvGrpSpPr>
        <p:grpSpPr>
          <a:xfrm rot="0">
            <a:off x="11861155" y="4972794"/>
            <a:ext cx="5434459" cy="907256"/>
            <a:chOff x="0" y="0"/>
            <a:chExt cx="7245945" cy="1209675"/>
          </a:xfrm>
        </p:grpSpPr>
        <p:sp>
          <p:nvSpPr>
            <p:cNvPr name="Freeform 20" id="20" descr="preencoded.png"/>
            <p:cNvSpPr/>
            <p:nvPr/>
          </p:nvSpPr>
          <p:spPr>
            <a:xfrm flipH="false" flipV="false" rot="0">
              <a:off x="0" y="0"/>
              <a:ext cx="7245985" cy="1209675"/>
            </a:xfrm>
            <a:custGeom>
              <a:avLst/>
              <a:gdLst/>
              <a:ahLst/>
              <a:cxnLst/>
              <a:rect r="r" b="b" t="t" l="l"/>
              <a:pathLst>
                <a:path h="1209675" w="7245985">
                  <a:moveTo>
                    <a:pt x="0" y="0"/>
                  </a:moveTo>
                  <a:lnTo>
                    <a:pt x="7245985" y="0"/>
                  </a:lnTo>
                  <a:lnTo>
                    <a:pt x="7245985" y="1209675"/>
                  </a:lnTo>
                  <a:lnTo>
                    <a:pt x="0" y="1209675"/>
                  </a:lnTo>
                  <a:lnTo>
                    <a:pt x="0" y="0"/>
                  </a:lnTo>
                  <a:close/>
                </a:path>
              </a:pathLst>
            </a:custGeom>
            <a:blipFill>
              <a:blip r:embed="rId5"/>
              <a:stretch>
                <a:fillRect l="-171" t="0" r="-170" b="0"/>
              </a:stretch>
            </a:blipFill>
          </p:spPr>
        </p:sp>
      </p:grpSp>
      <p:sp>
        <p:nvSpPr>
          <p:cNvPr name="TextBox 21" id="21"/>
          <p:cNvSpPr txBox="true"/>
          <p:nvPr/>
        </p:nvSpPr>
        <p:spPr>
          <a:xfrm rot="0">
            <a:off x="12087969" y="6097340"/>
            <a:ext cx="5263952" cy="373199"/>
          </a:xfrm>
          <a:prstGeom prst="rect">
            <a:avLst/>
          </a:prstGeom>
        </p:spPr>
        <p:txBody>
          <a:bodyPr anchor="t" rtlCol="false" tIns="0" lIns="0" bIns="0" rIns="0">
            <a:spAutoFit/>
          </a:bodyPr>
          <a:lstStyle/>
          <a:p>
            <a:pPr algn="l">
              <a:lnSpc>
                <a:spcPts val="3001"/>
              </a:lnSpc>
            </a:pPr>
            <a:r>
              <a:rPr lang="en-US" sz="2387">
                <a:solidFill>
                  <a:srgbClr val="000000"/>
                </a:solidFill>
                <a:latin typeface="Libre Baskerville"/>
                <a:ea typeface="Libre Baskerville"/>
                <a:cs typeface="Libre Baskerville"/>
                <a:sym typeface="Libre Baskerville"/>
              </a:rPr>
              <a:t>Các Filter khác: Cạnh ngang, chéo</a:t>
            </a:r>
          </a:p>
        </p:txBody>
      </p:sp>
      <p:sp>
        <p:nvSpPr>
          <p:cNvPr name="TextBox 22" id="22"/>
          <p:cNvSpPr txBox="true"/>
          <p:nvPr/>
        </p:nvSpPr>
        <p:spPr>
          <a:xfrm rot="0">
            <a:off x="12087969" y="6511529"/>
            <a:ext cx="4980831" cy="1156471"/>
          </a:xfrm>
          <a:prstGeom prst="rect">
            <a:avLst/>
          </a:prstGeom>
        </p:spPr>
        <p:txBody>
          <a:bodyPr anchor="t" rtlCol="false" tIns="0" lIns="0" bIns="0" rIns="0">
            <a:spAutoFit/>
          </a:bodyPr>
          <a:lstStyle/>
          <a:p>
            <a:pPr algn="l">
              <a:lnSpc>
                <a:spcPts val="3133"/>
              </a:lnSpc>
            </a:pPr>
            <a:r>
              <a:rPr lang="en-US" sz="1950">
                <a:solidFill>
                  <a:srgbClr val="000000"/>
                </a:solidFill>
                <a:latin typeface="Open Sans"/>
                <a:ea typeface="Open Sans"/>
                <a:cs typeface="Open Sans"/>
                <a:sym typeface="Open Sans"/>
              </a:rPr>
              <a:t>Các filter còn lại sẽ đảm nhiệm việc phát hiện các loại cạnh khác như cạnh ngang, cạnh chéo, và các kết cấu hạt (texture) nhỏ.</a:t>
            </a:r>
          </a:p>
        </p:txBody>
      </p:sp>
      <p:grpSp>
        <p:nvGrpSpPr>
          <p:cNvPr name="Group 23" id="23"/>
          <p:cNvGrpSpPr/>
          <p:nvPr/>
        </p:nvGrpSpPr>
        <p:grpSpPr>
          <a:xfrm rot="0">
            <a:off x="955774" y="8287125"/>
            <a:ext cx="16303526" cy="1507628"/>
            <a:chOff x="0" y="0"/>
            <a:chExt cx="21738035" cy="2010171"/>
          </a:xfrm>
        </p:grpSpPr>
        <p:sp>
          <p:nvSpPr>
            <p:cNvPr name="Freeform 24" id="24"/>
            <p:cNvSpPr/>
            <p:nvPr/>
          </p:nvSpPr>
          <p:spPr>
            <a:xfrm flipH="false" flipV="false" rot="0">
              <a:off x="0" y="0"/>
              <a:ext cx="21737954" cy="2010153"/>
            </a:xfrm>
            <a:custGeom>
              <a:avLst/>
              <a:gdLst/>
              <a:ahLst/>
              <a:cxnLst/>
              <a:rect r="r" b="b" t="t" l="l"/>
              <a:pathLst>
                <a:path h="2010153" w="21737954">
                  <a:moveTo>
                    <a:pt x="0" y="51524"/>
                  </a:moveTo>
                  <a:cubicBezTo>
                    <a:pt x="0" y="23092"/>
                    <a:pt x="20320" y="0"/>
                    <a:pt x="45339" y="0"/>
                  </a:cubicBezTo>
                  <a:lnTo>
                    <a:pt x="21692615" y="0"/>
                  </a:lnTo>
                  <a:cubicBezTo>
                    <a:pt x="21717634" y="0"/>
                    <a:pt x="21737954" y="23092"/>
                    <a:pt x="21737954" y="51524"/>
                  </a:cubicBezTo>
                  <a:lnTo>
                    <a:pt x="21737954" y="1958629"/>
                  </a:lnTo>
                  <a:cubicBezTo>
                    <a:pt x="21737954" y="1987061"/>
                    <a:pt x="21717634" y="2010153"/>
                    <a:pt x="21692615" y="2010153"/>
                  </a:cubicBezTo>
                  <a:lnTo>
                    <a:pt x="45339" y="2010153"/>
                  </a:lnTo>
                  <a:cubicBezTo>
                    <a:pt x="20320" y="2010153"/>
                    <a:pt x="0" y="1987061"/>
                    <a:pt x="0" y="1958629"/>
                  </a:cubicBezTo>
                  <a:close/>
                </a:path>
              </a:pathLst>
            </a:custGeom>
            <a:solidFill>
              <a:srgbClr val="C3C2F0"/>
            </a:solidFill>
            <a:ln w="12700">
              <a:solidFill>
                <a:srgbClr val="000000"/>
              </a:solidFill>
            </a:ln>
          </p:spPr>
        </p:sp>
      </p:grpSp>
      <p:sp>
        <p:nvSpPr>
          <p:cNvPr name="TextBox 25" id="25"/>
          <p:cNvSpPr txBox="true"/>
          <p:nvPr/>
        </p:nvSpPr>
        <p:spPr>
          <a:xfrm rot="0">
            <a:off x="1510680" y="8547051"/>
            <a:ext cx="15339566" cy="765946"/>
          </a:xfrm>
          <a:prstGeom prst="rect">
            <a:avLst/>
          </a:prstGeom>
        </p:spPr>
        <p:txBody>
          <a:bodyPr anchor="t" rtlCol="false" tIns="0" lIns="0" bIns="0" rIns="0">
            <a:spAutoFit/>
          </a:bodyPr>
          <a:lstStyle/>
          <a:p>
            <a:pPr algn="l">
              <a:lnSpc>
                <a:spcPts val="3133"/>
              </a:lnSpc>
            </a:pPr>
            <a:r>
              <a:rPr lang="en-US" sz="1950" b="true">
                <a:solidFill>
                  <a:srgbClr val="000000"/>
                </a:solidFill>
                <a:latin typeface="Open Sans Bold"/>
                <a:ea typeface="Open Sans Bold"/>
                <a:cs typeface="Open Sans Bold"/>
                <a:sym typeface="Open Sans Bold"/>
              </a:rPr>
              <a:t>Ghi chú:</a:t>
            </a:r>
            <a:r>
              <a:rPr lang="en-US" sz="1950">
                <a:solidFill>
                  <a:srgbClr val="000000"/>
                </a:solidFill>
                <a:latin typeface="Open Sans"/>
                <a:ea typeface="Open Sans"/>
                <a:cs typeface="Open Sans"/>
                <a:sym typeface="Open Sans"/>
              </a:rPr>
              <a:t> Layer 1 là bước đầu tiên trong việc "phân rã" hình ảnh phức tạp thành các thành phần cơ bản nhất. Đây là nền tảng để các layer sau xây dựng nên các đặc trưng phức tạp hơn.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92237" y="1140619"/>
            <a:ext cx="17290753" cy="663800"/>
          </a:xfrm>
          <a:prstGeom prst="rect">
            <a:avLst/>
          </a:prstGeom>
        </p:spPr>
        <p:txBody>
          <a:bodyPr anchor="t" rtlCol="false" tIns="0" lIns="0" bIns="0" rIns="0">
            <a:spAutoFit/>
          </a:bodyPr>
          <a:lstStyle/>
          <a:p>
            <a:pPr algn="l">
              <a:lnSpc>
                <a:spcPts val="5378"/>
              </a:lnSpc>
            </a:pPr>
            <a:r>
              <a:rPr lang="en-US" sz="4274">
                <a:solidFill>
                  <a:srgbClr val="403CCF"/>
                </a:solidFill>
                <a:latin typeface="Libre Baskerville"/>
                <a:ea typeface="Libre Baskerville"/>
                <a:cs typeface="Libre Baskerville"/>
                <a:sym typeface="Libre Baskerville"/>
              </a:rPr>
              <a:t>Phân Tích Feature Maps: Layer 2 &amp; 3 (Mid/High-level Shapes)</a:t>
            </a:r>
          </a:p>
        </p:txBody>
      </p:sp>
      <p:sp>
        <p:nvSpPr>
          <p:cNvPr name="TextBox 7" id="7"/>
          <p:cNvSpPr txBox="true"/>
          <p:nvPr/>
        </p:nvSpPr>
        <p:spPr>
          <a:xfrm rot="0">
            <a:off x="1028700" y="1795553"/>
            <a:ext cx="16303526" cy="925175"/>
          </a:xfrm>
          <a:prstGeom prst="rect">
            <a:avLst/>
          </a:prstGeom>
        </p:spPr>
        <p:txBody>
          <a:bodyPr anchor="t" rtlCol="false" tIns="0" lIns="0" bIns="0" rIns="0">
            <a:spAutoFit/>
          </a:bodyPr>
          <a:lstStyle/>
          <a:p>
            <a:pPr algn="l">
              <a:lnSpc>
                <a:spcPts val="3770"/>
              </a:lnSpc>
            </a:pPr>
            <a:r>
              <a:rPr lang="en-US" sz="2337">
                <a:solidFill>
                  <a:srgbClr val="000000"/>
                </a:solidFill>
                <a:latin typeface="Open Sans"/>
                <a:ea typeface="Open Sans"/>
                <a:cs typeface="Open Sans"/>
                <a:sym typeface="Open Sans"/>
              </a:rPr>
              <a:t>Các lớp sâu hơn trong mô hình bắt đầu kết hợp các đặc trưng cơ bản để nhận diện các hình dạng và cấu trúc phức tạp hơn.</a:t>
            </a:r>
          </a:p>
        </p:txBody>
      </p:sp>
      <p:grpSp>
        <p:nvGrpSpPr>
          <p:cNvPr name="Group 8" id="8"/>
          <p:cNvGrpSpPr/>
          <p:nvPr/>
        </p:nvGrpSpPr>
        <p:grpSpPr>
          <a:xfrm rot="0">
            <a:off x="992238" y="2796928"/>
            <a:ext cx="8052495" cy="595312"/>
            <a:chOff x="0" y="0"/>
            <a:chExt cx="10736660" cy="793750"/>
          </a:xfrm>
        </p:grpSpPr>
        <p:sp>
          <p:nvSpPr>
            <p:cNvPr name="Freeform 9" id="9"/>
            <p:cNvSpPr/>
            <p:nvPr/>
          </p:nvSpPr>
          <p:spPr>
            <a:xfrm flipH="false" flipV="false" rot="0">
              <a:off x="0" y="0"/>
              <a:ext cx="10736707" cy="793750"/>
            </a:xfrm>
            <a:custGeom>
              <a:avLst/>
              <a:gdLst/>
              <a:ahLst/>
              <a:cxnLst/>
              <a:rect r="r" b="b" t="t" l="l"/>
              <a:pathLst>
                <a:path h="793750" w="10736707">
                  <a:moveTo>
                    <a:pt x="0" y="396875"/>
                  </a:moveTo>
                  <a:cubicBezTo>
                    <a:pt x="0" y="177673"/>
                    <a:pt x="177673" y="0"/>
                    <a:pt x="396875" y="0"/>
                  </a:cubicBezTo>
                  <a:lnTo>
                    <a:pt x="10339832" y="0"/>
                  </a:lnTo>
                  <a:cubicBezTo>
                    <a:pt x="10559034" y="0"/>
                    <a:pt x="10736707" y="177673"/>
                    <a:pt x="10736707" y="396875"/>
                  </a:cubicBezTo>
                  <a:cubicBezTo>
                    <a:pt x="10736707" y="616077"/>
                    <a:pt x="10559034" y="793750"/>
                    <a:pt x="10339832" y="793750"/>
                  </a:cubicBezTo>
                  <a:lnTo>
                    <a:pt x="396875" y="793750"/>
                  </a:lnTo>
                  <a:cubicBezTo>
                    <a:pt x="177673" y="793750"/>
                    <a:pt x="0" y="616077"/>
                    <a:pt x="0" y="396875"/>
                  </a:cubicBezTo>
                  <a:close/>
                </a:path>
              </a:pathLst>
            </a:custGeom>
            <a:solidFill>
              <a:srgbClr val="EAE8F3"/>
            </a:solidFill>
            <a:ln w="12700">
              <a:solidFill>
                <a:srgbClr val="000000"/>
              </a:solidFill>
            </a:ln>
          </p:spPr>
        </p:sp>
      </p:grpSp>
      <p:sp>
        <p:nvSpPr>
          <p:cNvPr name="Freeform 10" id="10" descr="preencoded.png"/>
          <p:cNvSpPr/>
          <p:nvPr/>
        </p:nvSpPr>
        <p:spPr>
          <a:xfrm flipH="false" flipV="false" rot="0">
            <a:off x="4869656" y="2945755"/>
            <a:ext cx="297656" cy="297656"/>
          </a:xfrm>
          <a:custGeom>
            <a:avLst/>
            <a:gdLst/>
            <a:ahLst/>
            <a:cxnLst/>
            <a:rect r="r" b="b" t="t" l="l"/>
            <a:pathLst>
              <a:path h="297656" w="297656">
                <a:moveTo>
                  <a:pt x="0" y="0"/>
                </a:moveTo>
                <a:lnTo>
                  <a:pt x="297656" y="0"/>
                </a:lnTo>
                <a:lnTo>
                  <a:pt x="297656" y="297656"/>
                </a:lnTo>
                <a:lnTo>
                  <a:pt x="0" y="297656"/>
                </a:lnTo>
                <a:lnTo>
                  <a:pt x="0" y="0"/>
                </a:lnTo>
                <a:close/>
              </a:path>
            </a:pathLst>
          </a:custGeom>
          <a:blipFill>
            <a:blip r:embed="rId3">
              <a:extLst>
                <a:ext uri="{96DAC541-7B7A-43D3-8B79-37D633B846F1}">
                  <asvg:svgBlip xmlns:asvg="http://schemas.microsoft.com/office/drawing/2016/SVG/main" r:embed="rId4"/>
                </a:ext>
              </a:extLst>
            </a:blip>
            <a:stretch>
              <a:fillRect l="0" t="-3124" r="0" b="-3124"/>
            </a:stretch>
          </a:blipFill>
        </p:spPr>
      </p:sp>
      <p:sp>
        <p:nvSpPr>
          <p:cNvPr name="TextBox 11" id="11"/>
          <p:cNvSpPr txBox="true"/>
          <p:nvPr/>
        </p:nvSpPr>
        <p:spPr>
          <a:xfrm rot="0">
            <a:off x="1190625" y="3581103"/>
            <a:ext cx="4389735" cy="363763"/>
          </a:xfrm>
          <a:prstGeom prst="rect">
            <a:avLst/>
          </a:prstGeom>
        </p:spPr>
        <p:txBody>
          <a:bodyPr anchor="t" rtlCol="false" tIns="0" lIns="0" bIns="0" rIns="0">
            <a:spAutoFit/>
          </a:bodyPr>
          <a:lstStyle/>
          <a:p>
            <a:pPr algn="l">
              <a:lnSpc>
                <a:spcPts val="2940"/>
              </a:lnSpc>
            </a:pPr>
            <a:r>
              <a:rPr lang="en-US" sz="2337">
                <a:solidFill>
                  <a:srgbClr val="000000"/>
                </a:solidFill>
                <a:latin typeface="Libre Baskerville"/>
                <a:ea typeface="Libre Baskerville"/>
                <a:cs typeface="Libre Baskerville"/>
                <a:sym typeface="Libre Baskerville"/>
              </a:rPr>
              <a:t>Layer 2: Đặc trưng Mid-level</a:t>
            </a:r>
          </a:p>
        </p:txBody>
      </p:sp>
      <p:sp>
        <p:nvSpPr>
          <p:cNvPr name="TextBox 12" id="12"/>
          <p:cNvSpPr txBox="true"/>
          <p:nvPr/>
        </p:nvSpPr>
        <p:spPr>
          <a:xfrm rot="0">
            <a:off x="1190625" y="3933974"/>
            <a:ext cx="7655719" cy="1157605"/>
          </a:xfrm>
          <a:prstGeom prst="rect">
            <a:avLst/>
          </a:prstGeom>
        </p:spPr>
        <p:txBody>
          <a:bodyPr anchor="t" rtlCol="false" tIns="0" lIns="0" bIns="0" rIns="0">
            <a:spAutoFit/>
          </a:bodyPr>
          <a:lstStyle/>
          <a:p>
            <a:pPr algn="l">
              <a:lnSpc>
                <a:spcPts val="3139"/>
              </a:lnSpc>
            </a:pPr>
            <a:r>
              <a:rPr lang="en-US" sz="1962">
                <a:solidFill>
                  <a:srgbClr val="000000"/>
                </a:solidFill>
                <a:latin typeface="Open Sans"/>
                <a:ea typeface="Open Sans"/>
                <a:cs typeface="Open Sans"/>
                <a:sym typeface="Open Sans"/>
              </a:rPr>
              <a:t>Học cách kết hợp các cạnh đơn giản từ Layer 1 để tạo thành các đặc trưng trung gian như góc vuông, đường cong, hoặc nửa vòng tròn. Đây là bước đầu để nhận diện các thành phần hình học.</a:t>
            </a:r>
          </a:p>
        </p:txBody>
      </p:sp>
      <p:grpSp>
        <p:nvGrpSpPr>
          <p:cNvPr name="Group 13" id="13"/>
          <p:cNvGrpSpPr/>
          <p:nvPr/>
        </p:nvGrpSpPr>
        <p:grpSpPr>
          <a:xfrm rot="0">
            <a:off x="9243120" y="2796928"/>
            <a:ext cx="8052644" cy="595312"/>
            <a:chOff x="0" y="0"/>
            <a:chExt cx="10736858" cy="793750"/>
          </a:xfrm>
        </p:grpSpPr>
        <p:sp>
          <p:nvSpPr>
            <p:cNvPr name="Freeform 14" id="14"/>
            <p:cNvSpPr/>
            <p:nvPr/>
          </p:nvSpPr>
          <p:spPr>
            <a:xfrm flipH="false" flipV="false" rot="0">
              <a:off x="0" y="0"/>
              <a:ext cx="10736834" cy="793750"/>
            </a:xfrm>
            <a:custGeom>
              <a:avLst/>
              <a:gdLst/>
              <a:ahLst/>
              <a:cxnLst/>
              <a:rect r="r" b="b" t="t" l="l"/>
              <a:pathLst>
                <a:path h="793750" w="10736834">
                  <a:moveTo>
                    <a:pt x="0" y="396875"/>
                  </a:moveTo>
                  <a:cubicBezTo>
                    <a:pt x="0" y="177673"/>
                    <a:pt x="177673" y="0"/>
                    <a:pt x="396875" y="0"/>
                  </a:cubicBezTo>
                  <a:lnTo>
                    <a:pt x="10339959" y="0"/>
                  </a:lnTo>
                  <a:cubicBezTo>
                    <a:pt x="10559161" y="0"/>
                    <a:pt x="10736834" y="177673"/>
                    <a:pt x="10736834" y="396875"/>
                  </a:cubicBezTo>
                  <a:cubicBezTo>
                    <a:pt x="10736834" y="616077"/>
                    <a:pt x="10559161" y="793750"/>
                    <a:pt x="10339959" y="793750"/>
                  </a:cubicBezTo>
                  <a:lnTo>
                    <a:pt x="396875" y="793750"/>
                  </a:lnTo>
                  <a:cubicBezTo>
                    <a:pt x="177673" y="793750"/>
                    <a:pt x="0" y="616077"/>
                    <a:pt x="0" y="396875"/>
                  </a:cubicBezTo>
                  <a:close/>
                </a:path>
              </a:pathLst>
            </a:custGeom>
            <a:solidFill>
              <a:srgbClr val="EAE8F3"/>
            </a:solidFill>
            <a:ln w="12700">
              <a:solidFill>
                <a:srgbClr val="000000"/>
              </a:solidFill>
            </a:ln>
          </p:spPr>
        </p:sp>
      </p:grpSp>
      <p:sp>
        <p:nvSpPr>
          <p:cNvPr name="Freeform 15" id="15" descr="preencoded.png"/>
          <p:cNvSpPr/>
          <p:nvPr/>
        </p:nvSpPr>
        <p:spPr>
          <a:xfrm flipH="false" flipV="false" rot="0">
            <a:off x="13120539" y="2945755"/>
            <a:ext cx="297656" cy="297656"/>
          </a:xfrm>
          <a:custGeom>
            <a:avLst/>
            <a:gdLst/>
            <a:ahLst/>
            <a:cxnLst/>
            <a:rect r="r" b="b" t="t" l="l"/>
            <a:pathLst>
              <a:path h="297656" w="297656">
                <a:moveTo>
                  <a:pt x="0" y="0"/>
                </a:moveTo>
                <a:lnTo>
                  <a:pt x="297656" y="0"/>
                </a:lnTo>
                <a:lnTo>
                  <a:pt x="297656" y="297656"/>
                </a:lnTo>
                <a:lnTo>
                  <a:pt x="0" y="297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9441508" y="3581103"/>
            <a:ext cx="4522391" cy="363763"/>
          </a:xfrm>
          <a:prstGeom prst="rect">
            <a:avLst/>
          </a:prstGeom>
        </p:spPr>
        <p:txBody>
          <a:bodyPr anchor="t" rtlCol="false" tIns="0" lIns="0" bIns="0" rIns="0">
            <a:spAutoFit/>
          </a:bodyPr>
          <a:lstStyle/>
          <a:p>
            <a:pPr algn="l">
              <a:lnSpc>
                <a:spcPts val="2940"/>
              </a:lnSpc>
            </a:pPr>
            <a:r>
              <a:rPr lang="en-US" sz="2337">
                <a:solidFill>
                  <a:srgbClr val="000000"/>
                </a:solidFill>
                <a:latin typeface="Libre Baskerville"/>
                <a:ea typeface="Libre Baskerville"/>
                <a:cs typeface="Libre Baskerville"/>
                <a:sym typeface="Libre Baskerville"/>
              </a:rPr>
              <a:t>Layer 3: Đặc trưng High-level</a:t>
            </a:r>
          </a:p>
        </p:txBody>
      </p:sp>
      <p:sp>
        <p:nvSpPr>
          <p:cNvPr name="TextBox 17" id="17"/>
          <p:cNvSpPr txBox="true"/>
          <p:nvPr/>
        </p:nvSpPr>
        <p:spPr>
          <a:xfrm rot="0">
            <a:off x="9441507" y="3933974"/>
            <a:ext cx="7655867" cy="1157605"/>
          </a:xfrm>
          <a:prstGeom prst="rect">
            <a:avLst/>
          </a:prstGeom>
        </p:spPr>
        <p:txBody>
          <a:bodyPr anchor="t" rtlCol="false" tIns="0" lIns="0" bIns="0" rIns="0">
            <a:spAutoFit/>
          </a:bodyPr>
          <a:lstStyle/>
          <a:p>
            <a:pPr algn="l">
              <a:lnSpc>
                <a:spcPts val="3139"/>
              </a:lnSpc>
            </a:pPr>
            <a:r>
              <a:rPr lang="en-US" sz="1962">
                <a:solidFill>
                  <a:srgbClr val="000000"/>
                </a:solidFill>
                <a:latin typeface="Open Sans"/>
                <a:ea typeface="Open Sans"/>
                <a:cs typeface="Open Sans"/>
                <a:sym typeface="Open Sans"/>
              </a:rPr>
              <a:t>Phát hiện các mẫu phức tạp hơn, có khả năng nhận diện cấu trúc tổng thể và mối quan hệ giữa các thành phần. Ví dụ, phân biệt các loại hình học hoặc nhận diện cấu trúc của chữ số.</a:t>
            </a:r>
          </a:p>
        </p:txBody>
      </p:sp>
      <p:grpSp>
        <p:nvGrpSpPr>
          <p:cNvPr name="Group 18" id="18"/>
          <p:cNvGrpSpPr/>
          <p:nvPr/>
        </p:nvGrpSpPr>
        <p:grpSpPr>
          <a:xfrm rot="0">
            <a:off x="992238" y="5369272"/>
            <a:ext cx="8052495" cy="595312"/>
            <a:chOff x="0" y="0"/>
            <a:chExt cx="10736660" cy="793750"/>
          </a:xfrm>
        </p:grpSpPr>
        <p:sp>
          <p:nvSpPr>
            <p:cNvPr name="Freeform 19" id="19"/>
            <p:cNvSpPr/>
            <p:nvPr/>
          </p:nvSpPr>
          <p:spPr>
            <a:xfrm flipH="false" flipV="false" rot="0">
              <a:off x="0" y="0"/>
              <a:ext cx="10736707" cy="793750"/>
            </a:xfrm>
            <a:custGeom>
              <a:avLst/>
              <a:gdLst/>
              <a:ahLst/>
              <a:cxnLst/>
              <a:rect r="r" b="b" t="t" l="l"/>
              <a:pathLst>
                <a:path h="793750" w="10736707">
                  <a:moveTo>
                    <a:pt x="0" y="396875"/>
                  </a:moveTo>
                  <a:cubicBezTo>
                    <a:pt x="0" y="177673"/>
                    <a:pt x="177673" y="0"/>
                    <a:pt x="396875" y="0"/>
                  </a:cubicBezTo>
                  <a:lnTo>
                    <a:pt x="10339832" y="0"/>
                  </a:lnTo>
                  <a:cubicBezTo>
                    <a:pt x="10559034" y="0"/>
                    <a:pt x="10736707" y="177673"/>
                    <a:pt x="10736707" y="396875"/>
                  </a:cubicBezTo>
                  <a:cubicBezTo>
                    <a:pt x="10736707" y="616077"/>
                    <a:pt x="10559034" y="793750"/>
                    <a:pt x="10339832" y="793750"/>
                  </a:cubicBezTo>
                  <a:lnTo>
                    <a:pt x="396875" y="793750"/>
                  </a:lnTo>
                  <a:cubicBezTo>
                    <a:pt x="177673" y="793750"/>
                    <a:pt x="0" y="616077"/>
                    <a:pt x="0" y="396875"/>
                  </a:cubicBezTo>
                  <a:close/>
                </a:path>
              </a:pathLst>
            </a:custGeom>
            <a:solidFill>
              <a:srgbClr val="EAE8F3"/>
            </a:solidFill>
            <a:ln w="12700">
              <a:solidFill>
                <a:srgbClr val="000000"/>
              </a:solidFill>
            </a:ln>
          </p:spPr>
        </p:sp>
      </p:grpSp>
      <p:sp>
        <p:nvSpPr>
          <p:cNvPr name="Freeform 20" id="20" descr="preencoded.png"/>
          <p:cNvSpPr/>
          <p:nvPr/>
        </p:nvSpPr>
        <p:spPr>
          <a:xfrm flipH="false" flipV="false" rot="0">
            <a:off x="4869656" y="5518100"/>
            <a:ext cx="297656" cy="297656"/>
          </a:xfrm>
          <a:custGeom>
            <a:avLst/>
            <a:gdLst/>
            <a:ahLst/>
            <a:cxnLst/>
            <a:rect r="r" b="b" t="t" l="l"/>
            <a:pathLst>
              <a:path h="297656" w="297656">
                <a:moveTo>
                  <a:pt x="0" y="0"/>
                </a:moveTo>
                <a:lnTo>
                  <a:pt x="297656" y="0"/>
                </a:lnTo>
                <a:lnTo>
                  <a:pt x="297656" y="297656"/>
                </a:lnTo>
                <a:lnTo>
                  <a:pt x="0" y="297656"/>
                </a:lnTo>
                <a:lnTo>
                  <a:pt x="0" y="0"/>
                </a:lnTo>
                <a:close/>
              </a:path>
            </a:pathLst>
          </a:custGeom>
          <a:blipFill>
            <a:blip r:embed="rId7">
              <a:extLst>
                <a:ext uri="{96DAC541-7B7A-43D3-8B79-37D633B846F1}">
                  <asvg:svgBlip xmlns:asvg="http://schemas.microsoft.com/office/drawing/2016/SVG/main" r:embed="rId8"/>
                </a:ext>
              </a:extLst>
            </a:blip>
            <a:stretch>
              <a:fillRect l="0" t="-60937" r="0" b="-60937"/>
            </a:stretch>
          </a:blipFill>
        </p:spPr>
      </p:sp>
      <p:sp>
        <p:nvSpPr>
          <p:cNvPr name="TextBox 21" id="21"/>
          <p:cNvSpPr txBox="true"/>
          <p:nvPr/>
        </p:nvSpPr>
        <p:spPr>
          <a:xfrm rot="0">
            <a:off x="1190625" y="6153447"/>
            <a:ext cx="1624112" cy="363763"/>
          </a:xfrm>
          <a:prstGeom prst="rect">
            <a:avLst/>
          </a:prstGeom>
        </p:spPr>
        <p:txBody>
          <a:bodyPr anchor="t" rtlCol="false" tIns="0" lIns="0" bIns="0" rIns="0">
            <a:spAutoFit/>
          </a:bodyPr>
          <a:lstStyle/>
          <a:p>
            <a:pPr algn="l">
              <a:lnSpc>
                <a:spcPts val="2940"/>
              </a:lnSpc>
            </a:pPr>
            <a:r>
              <a:rPr lang="en-US" sz="2337">
                <a:solidFill>
                  <a:srgbClr val="000000"/>
                </a:solidFill>
                <a:latin typeface="Libre Baskerville"/>
                <a:ea typeface="Libre Baskerville"/>
                <a:cs typeface="Libre Baskerville"/>
                <a:sym typeface="Libre Baskerville"/>
              </a:rPr>
              <a:t>Ví dụ: Số 8</a:t>
            </a:r>
          </a:p>
        </p:txBody>
      </p:sp>
      <p:sp>
        <p:nvSpPr>
          <p:cNvPr name="TextBox 22" id="22"/>
          <p:cNvSpPr txBox="true"/>
          <p:nvPr/>
        </p:nvSpPr>
        <p:spPr>
          <a:xfrm rot="0">
            <a:off x="1190625" y="6506319"/>
            <a:ext cx="7655719" cy="1157605"/>
          </a:xfrm>
          <a:prstGeom prst="rect">
            <a:avLst/>
          </a:prstGeom>
        </p:spPr>
        <p:txBody>
          <a:bodyPr anchor="t" rtlCol="false" tIns="0" lIns="0" bIns="0" rIns="0">
            <a:spAutoFit/>
          </a:bodyPr>
          <a:lstStyle/>
          <a:p>
            <a:pPr algn="l">
              <a:lnSpc>
                <a:spcPts val="3139"/>
              </a:lnSpc>
            </a:pPr>
            <a:r>
              <a:rPr lang="en-US" sz="1962">
                <a:solidFill>
                  <a:srgbClr val="000000"/>
                </a:solidFill>
                <a:latin typeface="Open Sans"/>
                <a:ea typeface="Open Sans"/>
                <a:cs typeface="Open Sans"/>
                <a:sym typeface="Open Sans"/>
              </a:rPr>
              <a:t>Ở Layer 3, mô hình có thể phát hiện đặc trưng "hai vòng tròn chồng lên nhau" (Topology), cho phép nhận diện số 8 một cách mạnh mẽ dù có biến thể nhỏ về hình dạng.</a:t>
            </a:r>
          </a:p>
        </p:txBody>
      </p:sp>
      <p:grpSp>
        <p:nvGrpSpPr>
          <p:cNvPr name="Group 23" id="23"/>
          <p:cNvGrpSpPr/>
          <p:nvPr/>
        </p:nvGrpSpPr>
        <p:grpSpPr>
          <a:xfrm rot="0">
            <a:off x="9243120" y="5369272"/>
            <a:ext cx="8052644" cy="595312"/>
            <a:chOff x="0" y="0"/>
            <a:chExt cx="10736858" cy="793750"/>
          </a:xfrm>
        </p:grpSpPr>
        <p:sp>
          <p:nvSpPr>
            <p:cNvPr name="Freeform 24" id="24"/>
            <p:cNvSpPr/>
            <p:nvPr/>
          </p:nvSpPr>
          <p:spPr>
            <a:xfrm flipH="false" flipV="false" rot="0">
              <a:off x="0" y="0"/>
              <a:ext cx="10736834" cy="793750"/>
            </a:xfrm>
            <a:custGeom>
              <a:avLst/>
              <a:gdLst/>
              <a:ahLst/>
              <a:cxnLst/>
              <a:rect r="r" b="b" t="t" l="l"/>
              <a:pathLst>
                <a:path h="793750" w="10736834">
                  <a:moveTo>
                    <a:pt x="0" y="396875"/>
                  </a:moveTo>
                  <a:cubicBezTo>
                    <a:pt x="0" y="177673"/>
                    <a:pt x="177673" y="0"/>
                    <a:pt x="396875" y="0"/>
                  </a:cubicBezTo>
                  <a:lnTo>
                    <a:pt x="10339959" y="0"/>
                  </a:lnTo>
                  <a:cubicBezTo>
                    <a:pt x="10559161" y="0"/>
                    <a:pt x="10736834" y="177673"/>
                    <a:pt x="10736834" y="396875"/>
                  </a:cubicBezTo>
                  <a:cubicBezTo>
                    <a:pt x="10736834" y="616077"/>
                    <a:pt x="10559161" y="793750"/>
                    <a:pt x="10339959" y="793750"/>
                  </a:cubicBezTo>
                  <a:lnTo>
                    <a:pt x="396875" y="793750"/>
                  </a:lnTo>
                  <a:cubicBezTo>
                    <a:pt x="177673" y="793750"/>
                    <a:pt x="0" y="616077"/>
                    <a:pt x="0" y="396875"/>
                  </a:cubicBezTo>
                  <a:close/>
                </a:path>
              </a:pathLst>
            </a:custGeom>
            <a:solidFill>
              <a:srgbClr val="EAE8F3"/>
            </a:solidFill>
            <a:ln w="12700">
              <a:solidFill>
                <a:srgbClr val="000000"/>
              </a:solidFill>
            </a:ln>
          </p:spPr>
        </p:sp>
      </p:grpSp>
      <p:sp>
        <p:nvSpPr>
          <p:cNvPr name="Freeform 25" id="25" descr="preencoded.png"/>
          <p:cNvSpPr/>
          <p:nvPr/>
        </p:nvSpPr>
        <p:spPr>
          <a:xfrm flipH="false" flipV="false" rot="0">
            <a:off x="13120539" y="5518100"/>
            <a:ext cx="297656" cy="297656"/>
          </a:xfrm>
          <a:custGeom>
            <a:avLst/>
            <a:gdLst/>
            <a:ahLst/>
            <a:cxnLst/>
            <a:rect r="r" b="b" t="t" l="l"/>
            <a:pathLst>
              <a:path h="297656" w="297656">
                <a:moveTo>
                  <a:pt x="0" y="0"/>
                </a:moveTo>
                <a:lnTo>
                  <a:pt x="297656" y="0"/>
                </a:lnTo>
                <a:lnTo>
                  <a:pt x="297656" y="297656"/>
                </a:lnTo>
                <a:lnTo>
                  <a:pt x="0" y="297656"/>
                </a:lnTo>
                <a:lnTo>
                  <a:pt x="0" y="0"/>
                </a:lnTo>
                <a:close/>
              </a:path>
            </a:pathLst>
          </a:custGeom>
          <a:blipFill>
            <a:blip r:embed="rId9">
              <a:extLst>
                <a:ext uri="{96DAC541-7B7A-43D3-8B79-37D633B846F1}">
                  <asvg:svgBlip xmlns:asvg="http://schemas.microsoft.com/office/drawing/2016/SVG/main" r:embed="rId10"/>
                </a:ext>
              </a:extLst>
            </a:blip>
            <a:stretch>
              <a:fillRect l="-20312" t="0" r="-20312" b="0"/>
            </a:stretch>
          </a:blipFill>
        </p:spPr>
      </p:sp>
      <p:sp>
        <p:nvSpPr>
          <p:cNvPr name="TextBox 26" id="26"/>
          <p:cNvSpPr txBox="true"/>
          <p:nvPr/>
        </p:nvSpPr>
        <p:spPr>
          <a:xfrm rot="0">
            <a:off x="9441508" y="6153447"/>
            <a:ext cx="3193653" cy="363763"/>
          </a:xfrm>
          <a:prstGeom prst="rect">
            <a:avLst/>
          </a:prstGeom>
        </p:spPr>
        <p:txBody>
          <a:bodyPr anchor="t" rtlCol="false" tIns="0" lIns="0" bIns="0" rIns="0">
            <a:spAutoFit/>
          </a:bodyPr>
          <a:lstStyle/>
          <a:p>
            <a:pPr algn="l">
              <a:lnSpc>
                <a:spcPts val="2940"/>
              </a:lnSpc>
            </a:pPr>
            <a:r>
              <a:rPr lang="en-US" sz="2337">
                <a:solidFill>
                  <a:srgbClr val="000000"/>
                </a:solidFill>
                <a:latin typeface="Libre Baskerville"/>
                <a:ea typeface="Libre Baskerville"/>
                <a:cs typeface="Libre Baskerville"/>
                <a:sym typeface="Libre Baskerville"/>
              </a:rPr>
              <a:t>Ví dụ: Hình chữ nhật</a:t>
            </a:r>
          </a:p>
        </p:txBody>
      </p:sp>
      <p:sp>
        <p:nvSpPr>
          <p:cNvPr name="TextBox 27" id="27"/>
          <p:cNvSpPr txBox="true"/>
          <p:nvPr/>
        </p:nvSpPr>
        <p:spPr>
          <a:xfrm rot="0">
            <a:off x="9441507" y="6506319"/>
            <a:ext cx="7655867" cy="1157605"/>
          </a:xfrm>
          <a:prstGeom prst="rect">
            <a:avLst/>
          </a:prstGeom>
        </p:spPr>
        <p:txBody>
          <a:bodyPr anchor="t" rtlCol="false" tIns="0" lIns="0" bIns="0" rIns="0">
            <a:spAutoFit/>
          </a:bodyPr>
          <a:lstStyle/>
          <a:p>
            <a:pPr algn="l">
              <a:lnSpc>
                <a:spcPts val="3139"/>
              </a:lnSpc>
            </a:pPr>
            <a:r>
              <a:rPr lang="en-US" sz="1962">
                <a:solidFill>
                  <a:srgbClr val="000000"/>
                </a:solidFill>
                <a:latin typeface="Open Sans"/>
                <a:ea typeface="Open Sans"/>
                <a:cs typeface="Open Sans"/>
                <a:sym typeface="Open Sans"/>
              </a:rPr>
              <a:t>Đối với hình chữ nhật, Layer 3 sẽ nhận diện các đặc trưng như "bốn góc vuông" và "hai cặp cạnh song song", giúp phân biệt rõ ràng với các hình dạng khác.</a:t>
            </a:r>
          </a:p>
        </p:txBody>
      </p:sp>
      <p:grpSp>
        <p:nvGrpSpPr>
          <p:cNvPr name="Group 28" id="28"/>
          <p:cNvGrpSpPr/>
          <p:nvPr/>
        </p:nvGrpSpPr>
        <p:grpSpPr>
          <a:xfrm rot="0">
            <a:off x="992238" y="7966473"/>
            <a:ext cx="16303526" cy="1160859"/>
            <a:chOff x="0" y="0"/>
            <a:chExt cx="21738035" cy="1547812"/>
          </a:xfrm>
        </p:grpSpPr>
        <p:sp>
          <p:nvSpPr>
            <p:cNvPr name="Freeform 29" id="29"/>
            <p:cNvSpPr/>
            <p:nvPr/>
          </p:nvSpPr>
          <p:spPr>
            <a:xfrm flipH="false" flipV="false" rot="0">
              <a:off x="0" y="0"/>
              <a:ext cx="21738082" cy="1547876"/>
            </a:xfrm>
            <a:custGeom>
              <a:avLst/>
              <a:gdLst/>
              <a:ahLst/>
              <a:cxnLst/>
              <a:rect r="r" b="b" t="t" l="l"/>
              <a:pathLst>
                <a:path h="1547876" w="21738082">
                  <a:moveTo>
                    <a:pt x="0" y="39751"/>
                  </a:moveTo>
                  <a:cubicBezTo>
                    <a:pt x="0" y="17780"/>
                    <a:pt x="17780" y="0"/>
                    <a:pt x="39751" y="0"/>
                  </a:cubicBezTo>
                  <a:lnTo>
                    <a:pt x="21698331" y="0"/>
                  </a:lnTo>
                  <a:cubicBezTo>
                    <a:pt x="21720302" y="0"/>
                    <a:pt x="21738082" y="17780"/>
                    <a:pt x="21738082" y="39751"/>
                  </a:cubicBezTo>
                  <a:lnTo>
                    <a:pt x="21738082" y="1508125"/>
                  </a:lnTo>
                  <a:cubicBezTo>
                    <a:pt x="21738082" y="1530096"/>
                    <a:pt x="21720302" y="1547876"/>
                    <a:pt x="21698331" y="1547876"/>
                  </a:cubicBezTo>
                  <a:lnTo>
                    <a:pt x="39751" y="1547876"/>
                  </a:lnTo>
                  <a:cubicBezTo>
                    <a:pt x="17780" y="1547876"/>
                    <a:pt x="0" y="1530096"/>
                    <a:pt x="0" y="1508125"/>
                  </a:cubicBezTo>
                  <a:close/>
                </a:path>
              </a:pathLst>
            </a:custGeom>
            <a:solidFill>
              <a:srgbClr val="C3C2F0"/>
            </a:solidFill>
            <a:ln w="12700">
              <a:solidFill>
                <a:srgbClr val="000000"/>
              </a:solidFill>
            </a:ln>
          </p:spPr>
        </p:sp>
      </p:grpSp>
      <p:grpSp>
        <p:nvGrpSpPr>
          <p:cNvPr name="Group 30" id="30"/>
          <p:cNvGrpSpPr>
            <a:grpSpLocks noChangeAspect="true"/>
          </p:cNvGrpSpPr>
          <p:nvPr/>
        </p:nvGrpSpPr>
        <p:grpSpPr>
          <a:xfrm rot="0">
            <a:off x="1190625" y="8269337"/>
            <a:ext cx="247947" cy="198388"/>
            <a:chOff x="0" y="0"/>
            <a:chExt cx="330597" cy="264517"/>
          </a:xfrm>
        </p:grpSpPr>
        <p:sp>
          <p:nvSpPr>
            <p:cNvPr name="Freeform 31" id="31" descr="preencoded.png"/>
            <p:cNvSpPr/>
            <p:nvPr/>
          </p:nvSpPr>
          <p:spPr>
            <a:xfrm flipH="false" flipV="false" rot="0">
              <a:off x="0" y="0"/>
              <a:ext cx="330581" cy="264541"/>
            </a:xfrm>
            <a:custGeom>
              <a:avLst/>
              <a:gdLst/>
              <a:ahLst/>
              <a:cxnLst/>
              <a:rect r="r" b="b" t="t" l="l"/>
              <a:pathLst>
                <a:path h="264541" w="330581">
                  <a:moveTo>
                    <a:pt x="0" y="0"/>
                  </a:moveTo>
                  <a:lnTo>
                    <a:pt x="330581" y="0"/>
                  </a:lnTo>
                  <a:lnTo>
                    <a:pt x="330581" y="264541"/>
                  </a:lnTo>
                  <a:lnTo>
                    <a:pt x="0" y="264541"/>
                  </a:lnTo>
                  <a:lnTo>
                    <a:pt x="0" y="0"/>
                  </a:lnTo>
                  <a:close/>
                </a:path>
              </a:pathLst>
            </a:custGeom>
            <a:blipFill>
              <a:blip r:embed="rId11"/>
              <a:stretch>
                <a:fillRect l="0" t="-473" r="-4" b="-464"/>
              </a:stretch>
            </a:blipFill>
          </p:spPr>
        </p:sp>
      </p:grpSp>
      <p:sp>
        <p:nvSpPr>
          <p:cNvPr name="TextBox 32" id="32"/>
          <p:cNvSpPr txBox="true"/>
          <p:nvPr/>
        </p:nvSpPr>
        <p:spPr>
          <a:xfrm rot="0">
            <a:off x="1636960" y="8128695"/>
            <a:ext cx="15460415" cy="767080"/>
          </a:xfrm>
          <a:prstGeom prst="rect">
            <a:avLst/>
          </a:prstGeom>
        </p:spPr>
        <p:txBody>
          <a:bodyPr anchor="t" rtlCol="false" tIns="0" lIns="0" bIns="0" rIns="0">
            <a:spAutoFit/>
          </a:bodyPr>
          <a:lstStyle/>
          <a:p>
            <a:pPr algn="l">
              <a:lnSpc>
                <a:spcPts val="3139"/>
              </a:lnSpc>
            </a:pPr>
            <a:r>
              <a:rPr lang="en-US" sz="1962" b="true">
                <a:solidFill>
                  <a:srgbClr val="000000"/>
                </a:solidFill>
                <a:latin typeface="Open Sans Bold"/>
                <a:ea typeface="Open Sans Bold"/>
                <a:cs typeface="Open Sans Bold"/>
                <a:sym typeface="Open Sans Bold"/>
              </a:rPr>
              <a:t>Ghi chú:</a:t>
            </a:r>
            <a:r>
              <a:rPr lang="en-US" sz="1962">
                <a:solidFill>
                  <a:srgbClr val="000000"/>
                </a:solidFill>
                <a:latin typeface="Open Sans"/>
                <a:ea typeface="Open Sans"/>
                <a:cs typeface="Open Sans"/>
                <a:sym typeface="Open Sans"/>
              </a:rPr>
              <a:t> Layer 3 đóng vai trò như "bộ não" của mô hình, nơi các đặc trưng trừu tượng được tổng hợp để nhận diện cấu trúc tổng thể, là chìa khóa cho khả năng phân loại hiệu quả.</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76015" y="747861"/>
            <a:ext cx="9180513" cy="679578"/>
          </a:xfrm>
          <a:prstGeom prst="rect">
            <a:avLst/>
          </a:prstGeom>
        </p:spPr>
        <p:txBody>
          <a:bodyPr anchor="t" rtlCol="false" tIns="0" lIns="0" bIns="0" rIns="0">
            <a:spAutoFit/>
          </a:bodyPr>
          <a:lstStyle/>
          <a:p>
            <a:pPr algn="l">
              <a:lnSpc>
                <a:spcPts val="5433"/>
              </a:lnSpc>
            </a:pPr>
            <a:r>
              <a:rPr lang="en-US" sz="4362">
                <a:solidFill>
                  <a:srgbClr val="403CCF"/>
                </a:solidFill>
                <a:latin typeface="Libre Baskerville"/>
                <a:ea typeface="Libre Baskerville"/>
                <a:cs typeface="Libre Baskerville"/>
                <a:sym typeface="Libre Baskerville"/>
              </a:rPr>
              <a:t>Bài Toán &amp; Kiến Trúc Tổng Thể</a:t>
            </a:r>
          </a:p>
        </p:txBody>
      </p:sp>
      <p:grpSp>
        <p:nvGrpSpPr>
          <p:cNvPr name="Group 7" id="7"/>
          <p:cNvGrpSpPr>
            <a:grpSpLocks noChangeAspect="true"/>
          </p:cNvGrpSpPr>
          <p:nvPr/>
        </p:nvGrpSpPr>
        <p:grpSpPr>
          <a:xfrm rot="0">
            <a:off x="976015" y="1695896"/>
            <a:ext cx="10591800" cy="1257300"/>
            <a:chOff x="0" y="0"/>
            <a:chExt cx="14122400" cy="1676400"/>
          </a:xfrm>
        </p:grpSpPr>
        <p:sp>
          <p:nvSpPr>
            <p:cNvPr name="Freeform 8" id="8" descr="preencoded.png"/>
            <p:cNvSpPr/>
            <p:nvPr/>
          </p:nvSpPr>
          <p:spPr>
            <a:xfrm flipH="false" flipV="false" rot="0">
              <a:off x="0" y="0"/>
              <a:ext cx="14122400" cy="1676400"/>
            </a:xfrm>
            <a:custGeom>
              <a:avLst/>
              <a:gdLst/>
              <a:ahLst/>
              <a:cxnLst/>
              <a:rect r="r" b="b" t="t" l="l"/>
              <a:pathLst>
                <a:path h="1676400" w="14122400">
                  <a:moveTo>
                    <a:pt x="0" y="0"/>
                  </a:moveTo>
                  <a:lnTo>
                    <a:pt x="14122400" y="0"/>
                  </a:lnTo>
                  <a:lnTo>
                    <a:pt x="14122400" y="1676400"/>
                  </a:lnTo>
                  <a:lnTo>
                    <a:pt x="0" y="1676400"/>
                  </a:lnTo>
                  <a:lnTo>
                    <a:pt x="0" y="0"/>
                  </a:lnTo>
                  <a:close/>
                </a:path>
              </a:pathLst>
            </a:custGeom>
            <a:blipFill>
              <a:blip r:embed="rId3"/>
              <a:stretch>
                <a:fillRect l="0" t="0" r="0" b="0"/>
              </a:stretch>
            </a:blipFill>
          </p:spPr>
        </p:sp>
      </p:grpSp>
      <p:grpSp>
        <p:nvGrpSpPr>
          <p:cNvPr name="Group 9" id="9"/>
          <p:cNvGrpSpPr/>
          <p:nvPr/>
        </p:nvGrpSpPr>
        <p:grpSpPr>
          <a:xfrm rot="0">
            <a:off x="976015" y="3157091"/>
            <a:ext cx="8077349" cy="543818"/>
            <a:chOff x="0" y="0"/>
            <a:chExt cx="10769798" cy="725090"/>
          </a:xfrm>
        </p:grpSpPr>
        <p:sp>
          <p:nvSpPr>
            <p:cNvPr name="Freeform 10" id="10"/>
            <p:cNvSpPr/>
            <p:nvPr/>
          </p:nvSpPr>
          <p:spPr>
            <a:xfrm flipH="false" flipV="false" rot="0">
              <a:off x="0" y="0"/>
              <a:ext cx="10769853" cy="725170"/>
            </a:xfrm>
            <a:custGeom>
              <a:avLst/>
              <a:gdLst/>
              <a:ahLst/>
              <a:cxnLst/>
              <a:rect r="r" b="b" t="t" l="l"/>
              <a:pathLst>
                <a:path h="725170" w="10769853">
                  <a:moveTo>
                    <a:pt x="0" y="362585"/>
                  </a:moveTo>
                  <a:cubicBezTo>
                    <a:pt x="0" y="162306"/>
                    <a:pt x="162306" y="0"/>
                    <a:pt x="362585" y="0"/>
                  </a:cubicBezTo>
                  <a:lnTo>
                    <a:pt x="10407269" y="0"/>
                  </a:lnTo>
                  <a:cubicBezTo>
                    <a:pt x="10607548" y="0"/>
                    <a:pt x="10769853" y="162306"/>
                    <a:pt x="10769853" y="362585"/>
                  </a:cubicBezTo>
                  <a:cubicBezTo>
                    <a:pt x="10769853" y="562864"/>
                    <a:pt x="10607548" y="725170"/>
                    <a:pt x="10407269" y="725170"/>
                  </a:cubicBezTo>
                  <a:lnTo>
                    <a:pt x="362585" y="725170"/>
                  </a:lnTo>
                  <a:cubicBezTo>
                    <a:pt x="162306" y="725043"/>
                    <a:pt x="0" y="562737"/>
                    <a:pt x="0" y="362585"/>
                  </a:cubicBezTo>
                  <a:close/>
                </a:path>
              </a:pathLst>
            </a:custGeom>
            <a:solidFill>
              <a:srgbClr val="EAE8F3"/>
            </a:solidFill>
            <a:ln w="12700">
              <a:solidFill>
                <a:srgbClr val="000000"/>
              </a:solidFill>
            </a:ln>
          </p:spPr>
        </p:sp>
      </p:grpSp>
      <p:sp>
        <p:nvSpPr>
          <p:cNvPr name="Freeform 11" id="11" descr="preencoded.png"/>
          <p:cNvSpPr/>
          <p:nvPr/>
        </p:nvSpPr>
        <p:spPr>
          <a:xfrm flipH="false" flipV="false" rot="0">
            <a:off x="4878735" y="3292971"/>
            <a:ext cx="271909" cy="271909"/>
          </a:xfrm>
          <a:custGeom>
            <a:avLst/>
            <a:gdLst/>
            <a:ahLst/>
            <a:cxnLst/>
            <a:rect r="r" b="b" t="t" l="l"/>
            <a:pathLst>
              <a:path h="271909" w="271909">
                <a:moveTo>
                  <a:pt x="0" y="0"/>
                </a:moveTo>
                <a:lnTo>
                  <a:pt x="271909" y="0"/>
                </a:lnTo>
                <a:lnTo>
                  <a:pt x="271909" y="271909"/>
                </a:lnTo>
                <a:lnTo>
                  <a:pt x="0" y="271909"/>
                </a:lnTo>
                <a:lnTo>
                  <a:pt x="0" y="0"/>
                </a:lnTo>
                <a:close/>
              </a:path>
            </a:pathLst>
          </a:custGeom>
          <a:blipFill>
            <a:blip r:embed="rId4">
              <a:extLst>
                <a:ext uri="{96DAC541-7B7A-43D3-8B79-37D633B846F1}">
                  <asvg:svgBlip xmlns:asvg="http://schemas.microsoft.com/office/drawing/2016/SVG/main" r:embed="rId5"/>
                </a:ext>
              </a:extLst>
            </a:blip>
            <a:stretch>
              <a:fillRect l="0" t="-1724" r="0" b="-1724"/>
            </a:stretch>
          </a:blipFill>
        </p:spPr>
      </p:sp>
      <p:sp>
        <p:nvSpPr>
          <p:cNvPr name="TextBox 12" id="12"/>
          <p:cNvSpPr txBox="true"/>
          <p:nvPr/>
        </p:nvSpPr>
        <p:spPr>
          <a:xfrm rot="0">
            <a:off x="1157288" y="3863131"/>
            <a:ext cx="3265091" cy="402908"/>
          </a:xfrm>
          <a:prstGeom prst="rect">
            <a:avLst/>
          </a:prstGeom>
        </p:spPr>
        <p:txBody>
          <a:bodyPr anchor="t" rtlCol="false" tIns="0" lIns="0" bIns="0" rIns="0">
            <a:spAutoFit/>
          </a:bodyPr>
          <a:lstStyle/>
          <a:p>
            <a:pPr algn="l">
              <a:lnSpc>
                <a:spcPts val="3187"/>
              </a:lnSpc>
            </a:pPr>
            <a:r>
              <a:rPr lang="en-US" sz="2549">
                <a:solidFill>
                  <a:srgbClr val="000000"/>
                </a:solidFill>
                <a:latin typeface="Libre Baskerville"/>
                <a:ea typeface="Libre Baskerville"/>
                <a:cs typeface="Libre Baskerville"/>
                <a:sym typeface="Libre Baskerville"/>
              </a:rPr>
              <a:t>Mục tiêu chức năng</a:t>
            </a:r>
          </a:p>
        </p:txBody>
      </p:sp>
      <p:sp>
        <p:nvSpPr>
          <p:cNvPr name="TextBox 13" id="13"/>
          <p:cNvSpPr txBox="true"/>
          <p:nvPr/>
        </p:nvSpPr>
        <p:spPr>
          <a:xfrm rot="0">
            <a:off x="1157288" y="4188321"/>
            <a:ext cx="7714804" cy="860541"/>
          </a:xfrm>
          <a:prstGeom prst="rect">
            <a:avLst/>
          </a:prstGeom>
        </p:spPr>
        <p:txBody>
          <a:bodyPr anchor="t" rtlCol="false" tIns="0" lIns="0" bIns="0" rIns="0">
            <a:spAutoFit/>
          </a:bodyPr>
          <a:lstStyle/>
          <a:p>
            <a:pPr algn="l">
              <a:lnSpc>
                <a:spcPts val="3559"/>
              </a:lnSpc>
            </a:pPr>
            <a:r>
              <a:rPr lang="en-US" sz="2174">
                <a:solidFill>
                  <a:srgbClr val="000000"/>
                </a:solidFill>
                <a:latin typeface="Open Sans"/>
                <a:ea typeface="Open Sans"/>
                <a:cs typeface="Open Sans"/>
                <a:sym typeface="Open Sans"/>
              </a:rPr>
              <a:t>Hệ thống sẽ nhận diện chính xác </a:t>
            </a:r>
            <a:r>
              <a:rPr lang="en-US" b="true" sz="2174">
                <a:solidFill>
                  <a:srgbClr val="000000"/>
                </a:solidFill>
                <a:latin typeface="Open Sans Bold"/>
                <a:ea typeface="Open Sans Bold"/>
                <a:cs typeface="Open Sans Bold"/>
                <a:sym typeface="Open Sans Bold"/>
              </a:rPr>
              <a:t>10 chữ số (0-9)</a:t>
            </a:r>
            <a:r>
              <a:rPr lang="en-US" sz="2174">
                <a:solidFill>
                  <a:srgbClr val="000000"/>
                </a:solidFill>
                <a:latin typeface="Open Sans"/>
                <a:ea typeface="Open Sans"/>
                <a:cs typeface="Open Sans"/>
                <a:sym typeface="Open Sans"/>
              </a:rPr>
              <a:t> và </a:t>
            </a:r>
            <a:r>
              <a:rPr lang="en-US" b="true" sz="2174">
                <a:solidFill>
                  <a:srgbClr val="000000"/>
                </a:solidFill>
                <a:latin typeface="Open Sans Bold"/>
                <a:ea typeface="Open Sans Bold"/>
                <a:cs typeface="Open Sans Bold"/>
                <a:sym typeface="Open Sans Bold"/>
              </a:rPr>
              <a:t>3 hình học cơ bản</a:t>
            </a:r>
            <a:r>
              <a:rPr lang="en-US" sz="2174">
                <a:solidFill>
                  <a:srgbClr val="000000"/>
                </a:solidFill>
                <a:latin typeface="Open Sans"/>
                <a:ea typeface="Open Sans"/>
                <a:cs typeface="Open Sans"/>
                <a:sym typeface="Open Sans"/>
              </a:rPr>
              <a:t> (tròn, vuông, tam giác).</a:t>
            </a:r>
          </a:p>
        </p:txBody>
      </p:sp>
      <p:grpSp>
        <p:nvGrpSpPr>
          <p:cNvPr name="Group 14" id="14"/>
          <p:cNvGrpSpPr/>
          <p:nvPr/>
        </p:nvGrpSpPr>
        <p:grpSpPr>
          <a:xfrm rot="0">
            <a:off x="9234636" y="3157091"/>
            <a:ext cx="8077349" cy="543818"/>
            <a:chOff x="0" y="0"/>
            <a:chExt cx="10769798" cy="725090"/>
          </a:xfrm>
        </p:grpSpPr>
        <p:sp>
          <p:nvSpPr>
            <p:cNvPr name="Freeform 15" id="15"/>
            <p:cNvSpPr/>
            <p:nvPr/>
          </p:nvSpPr>
          <p:spPr>
            <a:xfrm flipH="false" flipV="false" rot="0">
              <a:off x="0" y="0"/>
              <a:ext cx="10769853" cy="725170"/>
            </a:xfrm>
            <a:custGeom>
              <a:avLst/>
              <a:gdLst/>
              <a:ahLst/>
              <a:cxnLst/>
              <a:rect r="r" b="b" t="t" l="l"/>
              <a:pathLst>
                <a:path h="725170" w="10769853">
                  <a:moveTo>
                    <a:pt x="0" y="362585"/>
                  </a:moveTo>
                  <a:cubicBezTo>
                    <a:pt x="0" y="162306"/>
                    <a:pt x="162306" y="0"/>
                    <a:pt x="362585" y="0"/>
                  </a:cubicBezTo>
                  <a:lnTo>
                    <a:pt x="10407269" y="0"/>
                  </a:lnTo>
                  <a:cubicBezTo>
                    <a:pt x="10607548" y="0"/>
                    <a:pt x="10769853" y="162306"/>
                    <a:pt x="10769853" y="362585"/>
                  </a:cubicBezTo>
                  <a:cubicBezTo>
                    <a:pt x="10769853" y="562864"/>
                    <a:pt x="10607548" y="725170"/>
                    <a:pt x="10407269" y="725170"/>
                  </a:cubicBezTo>
                  <a:lnTo>
                    <a:pt x="362585" y="725170"/>
                  </a:lnTo>
                  <a:cubicBezTo>
                    <a:pt x="162306" y="725043"/>
                    <a:pt x="0" y="562737"/>
                    <a:pt x="0" y="362585"/>
                  </a:cubicBezTo>
                  <a:close/>
                </a:path>
              </a:pathLst>
            </a:custGeom>
            <a:solidFill>
              <a:srgbClr val="EAE8F3"/>
            </a:solidFill>
            <a:ln w="12700">
              <a:solidFill>
                <a:srgbClr val="000000"/>
              </a:solidFill>
            </a:ln>
          </p:spPr>
        </p:sp>
      </p:grpSp>
      <p:sp>
        <p:nvSpPr>
          <p:cNvPr name="Freeform 16" id="16" descr="preencoded.png"/>
          <p:cNvSpPr/>
          <p:nvPr/>
        </p:nvSpPr>
        <p:spPr>
          <a:xfrm flipH="false" flipV="false" rot="0">
            <a:off x="13137356" y="3292971"/>
            <a:ext cx="271909" cy="271909"/>
          </a:xfrm>
          <a:custGeom>
            <a:avLst/>
            <a:gdLst/>
            <a:ahLst/>
            <a:cxnLst/>
            <a:rect r="r" b="b" t="t" l="l"/>
            <a:pathLst>
              <a:path h="271909" w="271909">
                <a:moveTo>
                  <a:pt x="0" y="0"/>
                </a:moveTo>
                <a:lnTo>
                  <a:pt x="271909" y="0"/>
                </a:lnTo>
                <a:lnTo>
                  <a:pt x="271909" y="271909"/>
                </a:lnTo>
                <a:lnTo>
                  <a:pt x="0" y="271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9415909" y="3863131"/>
            <a:ext cx="3280668" cy="402908"/>
          </a:xfrm>
          <a:prstGeom prst="rect">
            <a:avLst/>
          </a:prstGeom>
        </p:spPr>
        <p:txBody>
          <a:bodyPr anchor="t" rtlCol="false" tIns="0" lIns="0" bIns="0" rIns="0">
            <a:spAutoFit/>
          </a:bodyPr>
          <a:lstStyle/>
          <a:p>
            <a:pPr algn="l">
              <a:lnSpc>
                <a:spcPts val="3187"/>
              </a:lnSpc>
            </a:pPr>
            <a:r>
              <a:rPr lang="en-US" sz="2549">
                <a:solidFill>
                  <a:srgbClr val="000000"/>
                </a:solidFill>
                <a:latin typeface="Libre Baskerville"/>
                <a:ea typeface="Libre Baskerville"/>
                <a:cs typeface="Libre Baskerville"/>
                <a:sym typeface="Libre Baskerville"/>
              </a:rPr>
              <a:t>Kiến trúc tổng quan</a:t>
            </a:r>
          </a:p>
        </p:txBody>
      </p:sp>
      <p:sp>
        <p:nvSpPr>
          <p:cNvPr name="TextBox 18" id="18"/>
          <p:cNvSpPr txBox="true"/>
          <p:nvPr/>
        </p:nvSpPr>
        <p:spPr>
          <a:xfrm rot="0">
            <a:off x="9415909" y="4188321"/>
            <a:ext cx="7714804" cy="860541"/>
          </a:xfrm>
          <a:prstGeom prst="rect">
            <a:avLst/>
          </a:prstGeom>
        </p:spPr>
        <p:txBody>
          <a:bodyPr anchor="t" rtlCol="false" tIns="0" lIns="0" bIns="0" rIns="0">
            <a:spAutoFit/>
          </a:bodyPr>
          <a:lstStyle/>
          <a:p>
            <a:pPr algn="l">
              <a:lnSpc>
                <a:spcPts val="3559"/>
              </a:lnSpc>
            </a:pPr>
            <a:r>
              <a:rPr lang="en-US" sz="2174">
                <a:solidFill>
                  <a:srgbClr val="000000"/>
                </a:solidFill>
                <a:latin typeface="Open Sans"/>
                <a:ea typeface="Open Sans"/>
                <a:cs typeface="Open Sans"/>
                <a:sym typeface="Open Sans"/>
              </a:rPr>
              <a:t>Quy trình: </a:t>
            </a:r>
            <a:r>
              <a:rPr lang="en-US" b="true" sz="2174">
                <a:solidFill>
                  <a:srgbClr val="000000"/>
                </a:solidFill>
                <a:latin typeface="Open Sans Bold"/>
                <a:ea typeface="Open Sans Bold"/>
                <a:cs typeface="Open Sans Bold"/>
                <a:sym typeface="Open Sans Bold"/>
              </a:rPr>
              <a:t>Đầu vào (RGB)</a:t>
            </a:r>
            <a:r>
              <a:rPr lang="en-US" sz="2174">
                <a:solidFill>
                  <a:srgbClr val="000000"/>
                </a:solidFill>
                <a:latin typeface="Open Sans"/>
                <a:ea typeface="Open Sans"/>
                <a:cs typeface="Open Sans"/>
                <a:sym typeface="Open Sans"/>
              </a:rPr>
              <a:t> -&gt;</a:t>
            </a:r>
            <a:r>
              <a:rPr lang="en-US" b="true" sz="2174">
                <a:solidFill>
                  <a:srgbClr val="000000"/>
                </a:solidFill>
                <a:latin typeface="Open Sans Bold"/>
                <a:ea typeface="Open Sans Bold"/>
                <a:cs typeface="Open Sans Bold"/>
                <a:sym typeface="Open Sans Bold"/>
              </a:rPr>
              <a:t>Tiền xử lý (OpenCV)</a:t>
            </a:r>
            <a:r>
              <a:rPr lang="en-US" sz="2174">
                <a:solidFill>
                  <a:srgbClr val="000000"/>
                </a:solidFill>
                <a:latin typeface="Open Sans"/>
                <a:ea typeface="Open Sans"/>
                <a:cs typeface="Open Sans"/>
                <a:sym typeface="Open Sans"/>
              </a:rPr>
              <a:t> -&gt;</a:t>
            </a:r>
            <a:r>
              <a:rPr lang="en-US" b="true" sz="2174">
                <a:solidFill>
                  <a:srgbClr val="000000"/>
                </a:solidFill>
                <a:latin typeface="Open Sans Bold"/>
                <a:ea typeface="Open Sans Bold"/>
                <a:cs typeface="Open Sans Bold"/>
                <a:sym typeface="Open Sans Bold"/>
              </a:rPr>
              <a:t>Mô hình (CNN)</a:t>
            </a:r>
            <a:r>
              <a:rPr lang="en-US" sz="2174">
                <a:solidFill>
                  <a:srgbClr val="000000"/>
                </a:solidFill>
                <a:latin typeface="Open Sans"/>
                <a:ea typeface="Open Sans"/>
                <a:cs typeface="Open Sans"/>
                <a:sym typeface="Open Sans"/>
              </a:rPr>
              <a:t> -&gt;</a:t>
            </a:r>
            <a:r>
              <a:rPr lang="en-US" b="true" sz="2174">
                <a:solidFill>
                  <a:srgbClr val="000000"/>
                </a:solidFill>
                <a:latin typeface="Open Sans Bold"/>
                <a:ea typeface="Open Sans Bold"/>
                <a:cs typeface="Open Sans Bold"/>
                <a:sym typeface="Open Sans Bold"/>
              </a:rPr>
              <a:t>Đầu ra (Lớp &amp; Độ tin cậy)</a:t>
            </a:r>
            <a:r>
              <a:rPr lang="en-US" sz="2174">
                <a:solidFill>
                  <a:srgbClr val="000000"/>
                </a:solidFill>
                <a:latin typeface="Open Sans"/>
                <a:ea typeface="Open Sans"/>
                <a:cs typeface="Open Sans"/>
                <a:sym typeface="Open Sans"/>
              </a:rPr>
              <a:t>.</a:t>
            </a:r>
          </a:p>
        </p:txBody>
      </p:sp>
      <p:grpSp>
        <p:nvGrpSpPr>
          <p:cNvPr name="Group 19" id="19"/>
          <p:cNvGrpSpPr/>
          <p:nvPr/>
        </p:nvGrpSpPr>
        <p:grpSpPr>
          <a:xfrm rot="0">
            <a:off x="976015" y="5216426"/>
            <a:ext cx="8077349" cy="543817"/>
            <a:chOff x="0" y="0"/>
            <a:chExt cx="10769798" cy="725090"/>
          </a:xfrm>
        </p:grpSpPr>
        <p:sp>
          <p:nvSpPr>
            <p:cNvPr name="Freeform 20" id="20"/>
            <p:cNvSpPr/>
            <p:nvPr/>
          </p:nvSpPr>
          <p:spPr>
            <a:xfrm flipH="false" flipV="false" rot="0">
              <a:off x="0" y="0"/>
              <a:ext cx="10769853" cy="725170"/>
            </a:xfrm>
            <a:custGeom>
              <a:avLst/>
              <a:gdLst/>
              <a:ahLst/>
              <a:cxnLst/>
              <a:rect r="r" b="b" t="t" l="l"/>
              <a:pathLst>
                <a:path h="725170" w="10769853">
                  <a:moveTo>
                    <a:pt x="0" y="362585"/>
                  </a:moveTo>
                  <a:cubicBezTo>
                    <a:pt x="0" y="162306"/>
                    <a:pt x="162306" y="0"/>
                    <a:pt x="362585" y="0"/>
                  </a:cubicBezTo>
                  <a:lnTo>
                    <a:pt x="10407269" y="0"/>
                  </a:lnTo>
                  <a:cubicBezTo>
                    <a:pt x="10607548" y="0"/>
                    <a:pt x="10769853" y="162306"/>
                    <a:pt x="10769853" y="362585"/>
                  </a:cubicBezTo>
                  <a:cubicBezTo>
                    <a:pt x="10769853" y="562864"/>
                    <a:pt x="10607548" y="725170"/>
                    <a:pt x="10407269" y="725170"/>
                  </a:cubicBezTo>
                  <a:lnTo>
                    <a:pt x="362585" y="725170"/>
                  </a:lnTo>
                  <a:cubicBezTo>
                    <a:pt x="162306" y="725043"/>
                    <a:pt x="0" y="562737"/>
                    <a:pt x="0" y="362585"/>
                  </a:cubicBezTo>
                  <a:close/>
                </a:path>
              </a:pathLst>
            </a:custGeom>
            <a:solidFill>
              <a:srgbClr val="EAE8F3"/>
            </a:solidFill>
            <a:ln w="12700">
              <a:solidFill>
                <a:srgbClr val="000000"/>
              </a:solidFill>
            </a:ln>
          </p:spPr>
        </p:sp>
      </p:grpSp>
      <p:sp>
        <p:nvSpPr>
          <p:cNvPr name="Freeform 21" id="21" descr="preencoded.png"/>
          <p:cNvSpPr/>
          <p:nvPr/>
        </p:nvSpPr>
        <p:spPr>
          <a:xfrm flipH="false" flipV="false" rot="0">
            <a:off x="4878735" y="5352306"/>
            <a:ext cx="271909" cy="271909"/>
          </a:xfrm>
          <a:custGeom>
            <a:avLst/>
            <a:gdLst/>
            <a:ahLst/>
            <a:cxnLst/>
            <a:rect r="r" b="b" t="t" l="l"/>
            <a:pathLst>
              <a:path h="271909" w="271909">
                <a:moveTo>
                  <a:pt x="0" y="0"/>
                </a:moveTo>
                <a:lnTo>
                  <a:pt x="271909" y="0"/>
                </a:lnTo>
                <a:lnTo>
                  <a:pt x="271909" y="271909"/>
                </a:lnTo>
                <a:lnTo>
                  <a:pt x="0" y="2719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157288" y="5922466"/>
            <a:ext cx="2298006" cy="402908"/>
          </a:xfrm>
          <a:prstGeom prst="rect">
            <a:avLst/>
          </a:prstGeom>
        </p:spPr>
        <p:txBody>
          <a:bodyPr anchor="t" rtlCol="false" tIns="0" lIns="0" bIns="0" rIns="0">
            <a:spAutoFit/>
          </a:bodyPr>
          <a:lstStyle/>
          <a:p>
            <a:pPr algn="l">
              <a:lnSpc>
                <a:spcPts val="3187"/>
              </a:lnSpc>
            </a:pPr>
            <a:r>
              <a:rPr lang="en-US" sz="2549">
                <a:solidFill>
                  <a:srgbClr val="000000"/>
                </a:solidFill>
                <a:latin typeface="Libre Baskerville"/>
                <a:ea typeface="Libre Baskerville"/>
                <a:cs typeface="Libre Baskerville"/>
                <a:sym typeface="Libre Baskerville"/>
              </a:rPr>
              <a:t>Lý do kết hợp</a:t>
            </a:r>
          </a:p>
        </p:txBody>
      </p:sp>
      <p:sp>
        <p:nvSpPr>
          <p:cNvPr name="TextBox 23" id="23"/>
          <p:cNvSpPr txBox="true"/>
          <p:nvPr/>
        </p:nvSpPr>
        <p:spPr>
          <a:xfrm rot="0">
            <a:off x="1157288" y="6247656"/>
            <a:ext cx="7714804" cy="860541"/>
          </a:xfrm>
          <a:prstGeom prst="rect">
            <a:avLst/>
          </a:prstGeom>
        </p:spPr>
        <p:txBody>
          <a:bodyPr anchor="t" rtlCol="false" tIns="0" lIns="0" bIns="0" rIns="0">
            <a:spAutoFit/>
          </a:bodyPr>
          <a:lstStyle/>
          <a:p>
            <a:pPr algn="l">
              <a:lnSpc>
                <a:spcPts val="3559"/>
              </a:lnSpc>
            </a:pPr>
            <a:r>
              <a:rPr lang="en-US" sz="2174">
                <a:solidFill>
                  <a:srgbClr val="000000"/>
                </a:solidFill>
                <a:latin typeface="Open Sans"/>
                <a:ea typeface="Open Sans"/>
                <a:cs typeface="Open Sans"/>
                <a:sym typeface="Open Sans"/>
              </a:rPr>
              <a:t>OpenCV chuẩn hóa đầu vào, giúp CNN tập trung tối ưu vào việc học các đặc trưng hình thái.</a:t>
            </a:r>
          </a:p>
        </p:txBody>
      </p:sp>
      <p:grpSp>
        <p:nvGrpSpPr>
          <p:cNvPr name="Group 24" id="24"/>
          <p:cNvGrpSpPr/>
          <p:nvPr/>
        </p:nvGrpSpPr>
        <p:grpSpPr>
          <a:xfrm rot="0">
            <a:off x="9234636" y="5216426"/>
            <a:ext cx="8077349" cy="543817"/>
            <a:chOff x="0" y="0"/>
            <a:chExt cx="10769798" cy="725090"/>
          </a:xfrm>
        </p:grpSpPr>
        <p:sp>
          <p:nvSpPr>
            <p:cNvPr name="Freeform 25" id="25"/>
            <p:cNvSpPr/>
            <p:nvPr/>
          </p:nvSpPr>
          <p:spPr>
            <a:xfrm flipH="false" flipV="false" rot="0">
              <a:off x="0" y="0"/>
              <a:ext cx="10769853" cy="725170"/>
            </a:xfrm>
            <a:custGeom>
              <a:avLst/>
              <a:gdLst/>
              <a:ahLst/>
              <a:cxnLst/>
              <a:rect r="r" b="b" t="t" l="l"/>
              <a:pathLst>
                <a:path h="725170" w="10769853">
                  <a:moveTo>
                    <a:pt x="0" y="362585"/>
                  </a:moveTo>
                  <a:cubicBezTo>
                    <a:pt x="0" y="162306"/>
                    <a:pt x="162306" y="0"/>
                    <a:pt x="362585" y="0"/>
                  </a:cubicBezTo>
                  <a:lnTo>
                    <a:pt x="10407269" y="0"/>
                  </a:lnTo>
                  <a:cubicBezTo>
                    <a:pt x="10607548" y="0"/>
                    <a:pt x="10769853" y="162306"/>
                    <a:pt x="10769853" y="362585"/>
                  </a:cubicBezTo>
                  <a:cubicBezTo>
                    <a:pt x="10769853" y="562864"/>
                    <a:pt x="10607548" y="725170"/>
                    <a:pt x="10407269" y="725170"/>
                  </a:cubicBezTo>
                  <a:lnTo>
                    <a:pt x="362585" y="725170"/>
                  </a:lnTo>
                  <a:cubicBezTo>
                    <a:pt x="162306" y="725043"/>
                    <a:pt x="0" y="562737"/>
                    <a:pt x="0" y="362585"/>
                  </a:cubicBezTo>
                  <a:close/>
                </a:path>
              </a:pathLst>
            </a:custGeom>
            <a:solidFill>
              <a:srgbClr val="EAE8F3"/>
            </a:solidFill>
            <a:ln w="12700">
              <a:solidFill>
                <a:srgbClr val="000000"/>
              </a:solidFill>
            </a:ln>
          </p:spPr>
        </p:sp>
      </p:grpSp>
      <p:sp>
        <p:nvSpPr>
          <p:cNvPr name="Freeform 26" id="26" descr="preencoded.png"/>
          <p:cNvSpPr/>
          <p:nvPr/>
        </p:nvSpPr>
        <p:spPr>
          <a:xfrm flipH="false" flipV="false" rot="0">
            <a:off x="13137356" y="5352306"/>
            <a:ext cx="271909" cy="271909"/>
          </a:xfrm>
          <a:custGeom>
            <a:avLst/>
            <a:gdLst/>
            <a:ahLst/>
            <a:cxnLst/>
            <a:rect r="r" b="b" t="t" l="l"/>
            <a:pathLst>
              <a:path h="271909" w="271909">
                <a:moveTo>
                  <a:pt x="0" y="0"/>
                </a:moveTo>
                <a:lnTo>
                  <a:pt x="271909" y="0"/>
                </a:lnTo>
                <a:lnTo>
                  <a:pt x="271909" y="271909"/>
                </a:lnTo>
                <a:lnTo>
                  <a:pt x="0" y="271909"/>
                </a:lnTo>
                <a:lnTo>
                  <a:pt x="0" y="0"/>
                </a:lnTo>
                <a:close/>
              </a:path>
            </a:pathLst>
          </a:custGeom>
          <a:blipFill>
            <a:blip r:embed="rId10">
              <a:extLst>
                <a:ext uri="{96DAC541-7B7A-43D3-8B79-37D633B846F1}">
                  <asvg:svgBlip xmlns:asvg="http://schemas.microsoft.com/office/drawing/2016/SVG/main" r:embed="rId11"/>
                </a:ext>
              </a:extLst>
            </a:blip>
            <a:stretch>
              <a:fillRect l="0" t="-79310" r="0" b="-79310"/>
            </a:stretch>
          </a:blipFill>
        </p:spPr>
      </p:sp>
      <p:sp>
        <p:nvSpPr>
          <p:cNvPr name="TextBox 27" id="27"/>
          <p:cNvSpPr txBox="true"/>
          <p:nvPr/>
        </p:nvSpPr>
        <p:spPr>
          <a:xfrm rot="0">
            <a:off x="9415909" y="5922466"/>
            <a:ext cx="1089620" cy="402908"/>
          </a:xfrm>
          <a:prstGeom prst="rect">
            <a:avLst/>
          </a:prstGeom>
        </p:spPr>
        <p:txBody>
          <a:bodyPr anchor="t" rtlCol="false" tIns="0" lIns="0" bIns="0" rIns="0">
            <a:spAutoFit/>
          </a:bodyPr>
          <a:lstStyle/>
          <a:p>
            <a:pPr algn="l">
              <a:lnSpc>
                <a:spcPts val="3187"/>
              </a:lnSpc>
            </a:pPr>
            <a:r>
              <a:rPr lang="en-US" sz="2549">
                <a:solidFill>
                  <a:srgbClr val="000000"/>
                </a:solidFill>
                <a:latin typeface="Libre Baskerville"/>
                <a:ea typeface="Libre Baskerville"/>
                <a:cs typeface="Libre Baskerville"/>
                <a:sym typeface="Libre Baskerville"/>
              </a:rPr>
              <a:t>Ví von</a:t>
            </a:r>
          </a:p>
        </p:txBody>
      </p:sp>
      <p:sp>
        <p:nvSpPr>
          <p:cNvPr name="TextBox 28" id="28"/>
          <p:cNvSpPr txBox="true"/>
          <p:nvPr/>
        </p:nvSpPr>
        <p:spPr>
          <a:xfrm rot="0">
            <a:off x="9415909" y="6247656"/>
            <a:ext cx="7714804" cy="860541"/>
          </a:xfrm>
          <a:prstGeom prst="rect">
            <a:avLst/>
          </a:prstGeom>
        </p:spPr>
        <p:txBody>
          <a:bodyPr anchor="t" rtlCol="false" tIns="0" lIns="0" bIns="0" rIns="0">
            <a:spAutoFit/>
          </a:bodyPr>
          <a:lstStyle/>
          <a:p>
            <a:pPr algn="l">
              <a:lnSpc>
                <a:spcPts val="3559"/>
              </a:lnSpc>
            </a:pPr>
            <a:r>
              <a:rPr lang="en-US" sz="2174">
                <a:solidFill>
                  <a:srgbClr val="000000"/>
                </a:solidFill>
                <a:latin typeface="Open Sans"/>
                <a:ea typeface="Open Sans"/>
                <a:cs typeface="Open Sans"/>
                <a:sym typeface="Open Sans"/>
              </a:rPr>
              <a:t>OpenCV hoạt động như một </a:t>
            </a:r>
            <a:r>
              <a:rPr lang="en-US" b="true" sz="2174">
                <a:solidFill>
                  <a:srgbClr val="000000"/>
                </a:solidFill>
                <a:latin typeface="Open Sans Bold"/>
                <a:ea typeface="Open Sans Bold"/>
                <a:cs typeface="Open Sans Bold"/>
                <a:sym typeface="Open Sans Bold"/>
              </a:rPr>
              <a:t>"Bộ Tiền Xử Lý Chuyên Nghiệp"</a:t>
            </a:r>
            <a:r>
              <a:rPr lang="en-US" sz="2174">
                <a:solidFill>
                  <a:srgbClr val="000000"/>
                </a:solidFill>
                <a:latin typeface="Open Sans"/>
                <a:ea typeface="Open Sans"/>
                <a:cs typeface="Open Sans"/>
                <a:sym typeface="Open Sans"/>
              </a:rPr>
              <a:t>, dọn sạch và tối ưu hóa dữ liệu đầu vào cho CNN.</a:t>
            </a:r>
          </a:p>
        </p:txBody>
      </p:sp>
      <p:grpSp>
        <p:nvGrpSpPr>
          <p:cNvPr name="Group 29" id="29"/>
          <p:cNvGrpSpPr>
            <a:grpSpLocks noChangeAspect="true"/>
          </p:cNvGrpSpPr>
          <p:nvPr/>
        </p:nvGrpSpPr>
        <p:grpSpPr>
          <a:xfrm rot="0">
            <a:off x="976015" y="7298382"/>
            <a:ext cx="14114544" cy="3034550"/>
            <a:chOff x="0" y="0"/>
            <a:chExt cx="14157722" cy="3043833"/>
          </a:xfrm>
        </p:grpSpPr>
        <p:sp>
          <p:nvSpPr>
            <p:cNvPr name="Freeform 30" id="30" descr="preencoded.png"/>
            <p:cNvSpPr/>
            <p:nvPr/>
          </p:nvSpPr>
          <p:spPr>
            <a:xfrm flipH="false" flipV="false" rot="0">
              <a:off x="0" y="0"/>
              <a:ext cx="14157706" cy="3043809"/>
            </a:xfrm>
            <a:custGeom>
              <a:avLst/>
              <a:gdLst/>
              <a:ahLst/>
              <a:cxnLst/>
              <a:rect r="r" b="b" t="t" l="l"/>
              <a:pathLst>
                <a:path h="3043809" w="14157706">
                  <a:moveTo>
                    <a:pt x="0" y="0"/>
                  </a:moveTo>
                  <a:lnTo>
                    <a:pt x="14157706" y="0"/>
                  </a:lnTo>
                  <a:lnTo>
                    <a:pt x="14157706" y="3043809"/>
                  </a:lnTo>
                  <a:lnTo>
                    <a:pt x="0" y="3043809"/>
                  </a:lnTo>
                  <a:lnTo>
                    <a:pt x="0" y="0"/>
                  </a:lnTo>
                  <a:close/>
                </a:path>
              </a:pathLst>
            </a:custGeom>
            <a:blipFill>
              <a:blip r:embed="rId12"/>
              <a:stretch>
                <a:fillRect l="0" t="-58" r="0" b="-59"/>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6186794" y="3880445"/>
            <a:ext cx="409058" cy="409057"/>
          </a:xfrm>
          <a:custGeom>
            <a:avLst/>
            <a:gdLst/>
            <a:ahLst/>
            <a:cxnLst/>
            <a:rect r="r" b="b" t="t" l="l"/>
            <a:pathLst>
              <a:path h="409057" w="409058">
                <a:moveTo>
                  <a:pt x="0" y="0"/>
                </a:moveTo>
                <a:lnTo>
                  <a:pt x="409057" y="0"/>
                </a:lnTo>
                <a:lnTo>
                  <a:pt x="409057" y="409057"/>
                </a:lnTo>
                <a:lnTo>
                  <a:pt x="0" y="409057"/>
                </a:lnTo>
                <a:lnTo>
                  <a:pt x="0" y="0"/>
                </a:lnTo>
                <a:close/>
              </a:path>
            </a:pathLst>
          </a:custGeom>
          <a:blipFill>
            <a:blip r:embed="rId3">
              <a:extLst>
                <a:ext uri="{96DAC541-7B7A-43D3-8B79-37D633B846F1}">
                  <asvg:svgBlip xmlns:asvg="http://schemas.microsoft.com/office/drawing/2016/SVG/main" r:embed="rId4"/>
                </a:ext>
              </a:extLst>
            </a:blip>
            <a:stretch>
              <a:fillRect l="-1162" t="0" r="-1162" b="0"/>
            </a:stretch>
          </a:blipFill>
        </p:spPr>
      </p:sp>
      <p:sp>
        <p:nvSpPr>
          <p:cNvPr name="Freeform 3" id="3" descr="preencoded.png"/>
          <p:cNvSpPr/>
          <p:nvPr/>
        </p:nvSpPr>
        <p:spPr>
          <a:xfrm flipH="false" flipV="false" rot="0">
            <a:off x="8942551" y="4160326"/>
            <a:ext cx="409058" cy="409057"/>
          </a:xfrm>
          <a:custGeom>
            <a:avLst/>
            <a:gdLst/>
            <a:ahLst/>
            <a:cxnLst/>
            <a:rect r="r" b="b" t="t" l="l"/>
            <a:pathLst>
              <a:path h="409057" w="409058">
                <a:moveTo>
                  <a:pt x="0" y="0"/>
                </a:moveTo>
                <a:lnTo>
                  <a:pt x="409058" y="0"/>
                </a:lnTo>
                <a:lnTo>
                  <a:pt x="409058" y="409058"/>
                </a:lnTo>
                <a:lnTo>
                  <a:pt x="0" y="4090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descr="preencoded.png"/>
          <p:cNvSpPr/>
          <p:nvPr/>
        </p:nvSpPr>
        <p:spPr>
          <a:xfrm flipH="false" flipV="false" rot="0">
            <a:off x="11698308" y="3851851"/>
            <a:ext cx="409058" cy="409057"/>
          </a:xfrm>
          <a:custGeom>
            <a:avLst/>
            <a:gdLst/>
            <a:ahLst/>
            <a:cxnLst/>
            <a:rect r="r" b="b" t="t" l="l"/>
            <a:pathLst>
              <a:path h="409057" w="409058">
                <a:moveTo>
                  <a:pt x="0" y="0"/>
                </a:moveTo>
                <a:lnTo>
                  <a:pt x="409057" y="0"/>
                </a:lnTo>
                <a:lnTo>
                  <a:pt x="409057" y="409058"/>
                </a:lnTo>
                <a:lnTo>
                  <a:pt x="0" y="4090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863352" y="6086475"/>
            <a:ext cx="8200430" cy="481012"/>
            <a:chOff x="0" y="0"/>
            <a:chExt cx="10933907" cy="641350"/>
          </a:xfrm>
        </p:grpSpPr>
        <p:sp>
          <p:nvSpPr>
            <p:cNvPr name="Freeform 6" id="6"/>
            <p:cNvSpPr/>
            <p:nvPr/>
          </p:nvSpPr>
          <p:spPr>
            <a:xfrm flipH="false" flipV="false" rot="0">
              <a:off x="0" y="0"/>
              <a:ext cx="10933938" cy="641350"/>
            </a:xfrm>
            <a:custGeom>
              <a:avLst/>
              <a:gdLst/>
              <a:ahLst/>
              <a:cxnLst/>
              <a:rect r="r" b="b" t="t" l="l"/>
              <a:pathLst>
                <a:path h="641350" w="10933938">
                  <a:moveTo>
                    <a:pt x="0" y="320675"/>
                  </a:moveTo>
                  <a:cubicBezTo>
                    <a:pt x="0" y="143510"/>
                    <a:pt x="143510" y="0"/>
                    <a:pt x="320675" y="0"/>
                  </a:cubicBezTo>
                  <a:lnTo>
                    <a:pt x="10613263" y="0"/>
                  </a:lnTo>
                  <a:cubicBezTo>
                    <a:pt x="10790428" y="0"/>
                    <a:pt x="10933938" y="143510"/>
                    <a:pt x="10933938" y="320675"/>
                  </a:cubicBezTo>
                  <a:cubicBezTo>
                    <a:pt x="10933938" y="497840"/>
                    <a:pt x="10790301" y="641350"/>
                    <a:pt x="10613263" y="641350"/>
                  </a:cubicBezTo>
                  <a:lnTo>
                    <a:pt x="320675" y="641350"/>
                  </a:lnTo>
                  <a:cubicBezTo>
                    <a:pt x="143510" y="641350"/>
                    <a:pt x="0" y="497840"/>
                    <a:pt x="0" y="320675"/>
                  </a:cubicBezTo>
                  <a:close/>
                </a:path>
              </a:pathLst>
            </a:custGeom>
            <a:solidFill>
              <a:srgbClr val="EAE8F3"/>
            </a:solidFill>
            <a:ln w="12700">
              <a:solidFill>
                <a:srgbClr val="000000"/>
              </a:solidFill>
            </a:ln>
          </p:spPr>
        </p:sp>
      </p:grpSp>
      <p:sp>
        <p:nvSpPr>
          <p:cNvPr name="Freeform 7" id="7" descr="preencoded.png"/>
          <p:cNvSpPr/>
          <p:nvPr/>
        </p:nvSpPr>
        <p:spPr>
          <a:xfrm flipH="false" flipV="false" rot="0">
            <a:off x="4843314" y="6206728"/>
            <a:ext cx="240506" cy="240506"/>
          </a:xfrm>
          <a:custGeom>
            <a:avLst/>
            <a:gdLst/>
            <a:ahLst/>
            <a:cxnLst/>
            <a:rect r="r" b="b" t="t" l="l"/>
            <a:pathLst>
              <a:path h="240506" w="240506">
                <a:moveTo>
                  <a:pt x="0" y="0"/>
                </a:moveTo>
                <a:lnTo>
                  <a:pt x="240506" y="0"/>
                </a:lnTo>
                <a:lnTo>
                  <a:pt x="240506" y="240506"/>
                </a:lnTo>
                <a:lnTo>
                  <a:pt x="0" y="240506"/>
                </a:lnTo>
                <a:lnTo>
                  <a:pt x="0" y="0"/>
                </a:lnTo>
                <a:close/>
              </a:path>
            </a:pathLst>
          </a:custGeom>
          <a:blipFill>
            <a:blip r:embed="rId9">
              <a:extLst>
                <a:ext uri="{96DAC541-7B7A-43D3-8B79-37D633B846F1}">
                  <asvg:svgBlip xmlns:asvg="http://schemas.microsoft.com/office/drawing/2016/SVG/main" r:embed="rId10"/>
                </a:ext>
              </a:extLst>
            </a:blip>
            <a:stretch>
              <a:fillRect l="-23076" t="0" r="-23076" b="0"/>
            </a:stretch>
          </a:blipFill>
        </p:spPr>
      </p:sp>
      <p:grpSp>
        <p:nvGrpSpPr>
          <p:cNvPr name="Group 8" id="8"/>
          <p:cNvGrpSpPr/>
          <p:nvPr/>
        </p:nvGrpSpPr>
        <p:grpSpPr>
          <a:xfrm rot="0">
            <a:off x="9147080" y="6086475"/>
            <a:ext cx="8200579" cy="481012"/>
            <a:chOff x="0" y="0"/>
            <a:chExt cx="10934105" cy="641350"/>
          </a:xfrm>
        </p:grpSpPr>
        <p:sp>
          <p:nvSpPr>
            <p:cNvPr name="Freeform 9" id="9"/>
            <p:cNvSpPr/>
            <p:nvPr/>
          </p:nvSpPr>
          <p:spPr>
            <a:xfrm flipH="false" flipV="false" rot="0">
              <a:off x="0" y="0"/>
              <a:ext cx="10934065" cy="641350"/>
            </a:xfrm>
            <a:custGeom>
              <a:avLst/>
              <a:gdLst/>
              <a:ahLst/>
              <a:cxnLst/>
              <a:rect r="r" b="b" t="t" l="l"/>
              <a:pathLst>
                <a:path h="641350" w="10934065">
                  <a:moveTo>
                    <a:pt x="0" y="320675"/>
                  </a:moveTo>
                  <a:cubicBezTo>
                    <a:pt x="0" y="143510"/>
                    <a:pt x="143510" y="0"/>
                    <a:pt x="320675" y="0"/>
                  </a:cubicBezTo>
                  <a:lnTo>
                    <a:pt x="10613390" y="0"/>
                  </a:lnTo>
                  <a:cubicBezTo>
                    <a:pt x="10790555" y="0"/>
                    <a:pt x="10934065" y="143510"/>
                    <a:pt x="10934065" y="320675"/>
                  </a:cubicBezTo>
                  <a:cubicBezTo>
                    <a:pt x="10934065" y="497840"/>
                    <a:pt x="10790555" y="641350"/>
                    <a:pt x="10613390" y="641350"/>
                  </a:cubicBezTo>
                  <a:lnTo>
                    <a:pt x="320675" y="641350"/>
                  </a:lnTo>
                  <a:cubicBezTo>
                    <a:pt x="143510" y="641350"/>
                    <a:pt x="0" y="497840"/>
                    <a:pt x="0" y="320675"/>
                  </a:cubicBezTo>
                  <a:close/>
                </a:path>
              </a:pathLst>
            </a:custGeom>
            <a:solidFill>
              <a:srgbClr val="EAE8F3"/>
            </a:solidFill>
            <a:ln w="12700">
              <a:solidFill>
                <a:srgbClr val="000000"/>
              </a:solidFill>
            </a:ln>
          </p:spPr>
        </p:sp>
      </p:grpSp>
      <p:sp>
        <p:nvSpPr>
          <p:cNvPr name="Freeform 10" id="10" descr="preencoded.png"/>
          <p:cNvSpPr/>
          <p:nvPr/>
        </p:nvSpPr>
        <p:spPr>
          <a:xfrm flipH="false" flipV="false" rot="0">
            <a:off x="12870171" y="6206728"/>
            <a:ext cx="240506" cy="240506"/>
          </a:xfrm>
          <a:custGeom>
            <a:avLst/>
            <a:gdLst/>
            <a:ahLst/>
            <a:cxnLst/>
            <a:rect r="r" b="b" t="t" l="l"/>
            <a:pathLst>
              <a:path h="240506" w="240506">
                <a:moveTo>
                  <a:pt x="0" y="0"/>
                </a:moveTo>
                <a:lnTo>
                  <a:pt x="240506" y="0"/>
                </a:lnTo>
                <a:lnTo>
                  <a:pt x="240506" y="240506"/>
                </a:lnTo>
                <a:lnTo>
                  <a:pt x="0" y="240506"/>
                </a:lnTo>
                <a:lnTo>
                  <a:pt x="0" y="0"/>
                </a:lnTo>
                <a:close/>
              </a:path>
            </a:pathLst>
          </a:custGeom>
          <a:blipFill>
            <a:blip r:embed="rId11">
              <a:extLst>
                <a:ext uri="{96DAC541-7B7A-43D3-8B79-37D633B846F1}">
                  <asvg:svgBlip xmlns:asvg="http://schemas.microsoft.com/office/drawing/2016/SVG/main" r:embed="rId12"/>
                </a:ext>
              </a:extLst>
            </a:blip>
            <a:stretch>
              <a:fillRect l="-3846" t="0" r="-3846" b="0"/>
            </a:stretch>
          </a:blipFill>
        </p:spPr>
      </p:sp>
      <p:grpSp>
        <p:nvGrpSpPr>
          <p:cNvPr name="Group 11" id="11"/>
          <p:cNvGrpSpPr/>
          <p:nvPr/>
        </p:nvGrpSpPr>
        <p:grpSpPr>
          <a:xfrm rot="0">
            <a:off x="855667" y="9258300"/>
            <a:ext cx="16561296" cy="1083533"/>
            <a:chOff x="0" y="0"/>
            <a:chExt cx="22081728" cy="1444710"/>
          </a:xfrm>
        </p:grpSpPr>
        <p:sp>
          <p:nvSpPr>
            <p:cNvPr name="Freeform 12" id="12"/>
            <p:cNvSpPr/>
            <p:nvPr/>
          </p:nvSpPr>
          <p:spPr>
            <a:xfrm flipH="false" flipV="false" rot="0">
              <a:off x="0" y="0"/>
              <a:ext cx="22081744" cy="1444813"/>
            </a:xfrm>
            <a:custGeom>
              <a:avLst/>
              <a:gdLst/>
              <a:ahLst/>
              <a:cxnLst/>
              <a:rect r="r" b="b" t="t" l="l"/>
              <a:pathLst>
                <a:path h="1444813" w="22081744">
                  <a:moveTo>
                    <a:pt x="0" y="37137"/>
                  </a:moveTo>
                  <a:cubicBezTo>
                    <a:pt x="0" y="16587"/>
                    <a:pt x="14351" y="0"/>
                    <a:pt x="32131" y="0"/>
                  </a:cubicBezTo>
                  <a:lnTo>
                    <a:pt x="22049612" y="0"/>
                  </a:lnTo>
                  <a:cubicBezTo>
                    <a:pt x="22067265" y="0"/>
                    <a:pt x="22081744" y="16587"/>
                    <a:pt x="22081744" y="37137"/>
                  </a:cubicBezTo>
                  <a:lnTo>
                    <a:pt x="22081744" y="1407692"/>
                  </a:lnTo>
                  <a:cubicBezTo>
                    <a:pt x="22081744" y="1428095"/>
                    <a:pt x="22067393" y="1444813"/>
                    <a:pt x="22049612" y="1444813"/>
                  </a:cubicBezTo>
                  <a:lnTo>
                    <a:pt x="32131" y="1444813"/>
                  </a:lnTo>
                  <a:cubicBezTo>
                    <a:pt x="14351" y="1444682"/>
                    <a:pt x="0" y="1428095"/>
                    <a:pt x="0" y="1407692"/>
                  </a:cubicBezTo>
                  <a:close/>
                </a:path>
              </a:pathLst>
            </a:custGeom>
            <a:solidFill>
              <a:srgbClr val="C3C2F0"/>
            </a:solidFill>
            <a:ln w="12700">
              <a:solidFill>
                <a:srgbClr val="000000"/>
              </a:solidFill>
            </a:ln>
          </p:spPr>
        </p:sp>
      </p:grpSp>
      <p:sp>
        <p:nvSpPr>
          <p:cNvPr name="Freeform 13" id="13"/>
          <p:cNvSpPr/>
          <p:nvPr/>
        </p:nvSpPr>
        <p:spPr>
          <a:xfrm flipH="false" flipV="false" rot="0">
            <a:off x="5247615" y="2150924"/>
            <a:ext cx="7389873" cy="4018805"/>
          </a:xfrm>
          <a:custGeom>
            <a:avLst/>
            <a:gdLst/>
            <a:ahLst/>
            <a:cxnLst/>
            <a:rect r="r" b="b" t="t" l="l"/>
            <a:pathLst>
              <a:path h="4018805" w="7389873">
                <a:moveTo>
                  <a:pt x="0" y="0"/>
                </a:moveTo>
                <a:lnTo>
                  <a:pt x="7389873" y="0"/>
                </a:lnTo>
                <a:lnTo>
                  <a:pt x="7389873" y="4018805"/>
                </a:lnTo>
                <a:lnTo>
                  <a:pt x="0" y="4018805"/>
                </a:lnTo>
                <a:lnTo>
                  <a:pt x="0" y="0"/>
                </a:lnTo>
                <a:close/>
              </a:path>
            </a:pathLst>
          </a:custGeom>
          <a:blipFill>
            <a:blip r:embed="rId13"/>
            <a:stretch>
              <a:fillRect l="-4052" t="0" r="-5268" b="0"/>
            </a:stretch>
          </a:blipFill>
        </p:spPr>
      </p:sp>
      <p:sp>
        <p:nvSpPr>
          <p:cNvPr name="TextBox 14" id="14"/>
          <p:cNvSpPr txBox="true"/>
          <p:nvPr/>
        </p:nvSpPr>
        <p:spPr>
          <a:xfrm rot="0">
            <a:off x="863353" y="668834"/>
            <a:ext cx="13213656" cy="571691"/>
          </a:xfrm>
          <a:prstGeom prst="rect">
            <a:avLst/>
          </a:prstGeom>
        </p:spPr>
        <p:txBody>
          <a:bodyPr anchor="t" rtlCol="false" tIns="0" lIns="0" bIns="0" rIns="0">
            <a:spAutoFit/>
          </a:bodyPr>
          <a:lstStyle/>
          <a:p>
            <a:pPr algn="l">
              <a:lnSpc>
                <a:spcPts val="4693"/>
              </a:lnSpc>
            </a:pPr>
            <a:r>
              <a:rPr lang="en-US" sz="3724">
                <a:solidFill>
                  <a:srgbClr val="403CCF"/>
                </a:solidFill>
                <a:latin typeface="Libre Baskerville"/>
                <a:ea typeface="Libre Baskerville"/>
                <a:cs typeface="Libre Baskerville"/>
                <a:sym typeface="Libre Baskerville"/>
              </a:rPr>
              <a:t>Chiến Lược Tăng Cường Dữ Liệu (Data Augmentation)</a:t>
            </a:r>
          </a:p>
        </p:txBody>
      </p:sp>
      <p:sp>
        <p:nvSpPr>
          <p:cNvPr name="TextBox 15" id="15"/>
          <p:cNvSpPr txBox="true"/>
          <p:nvPr/>
        </p:nvSpPr>
        <p:spPr>
          <a:xfrm rot="0">
            <a:off x="863353" y="1423839"/>
            <a:ext cx="16561296" cy="842646"/>
          </a:xfrm>
          <a:prstGeom prst="rect">
            <a:avLst/>
          </a:prstGeom>
        </p:spPr>
        <p:txBody>
          <a:bodyPr anchor="t" rtlCol="false" tIns="0" lIns="0" bIns="0" rIns="0">
            <a:spAutoFit/>
          </a:bodyPr>
          <a:lstStyle/>
          <a:p>
            <a:pPr algn="l">
              <a:lnSpc>
                <a:spcPts val="3459"/>
              </a:lnSpc>
            </a:pPr>
            <a:r>
              <a:rPr lang="en-US" sz="2162">
                <a:solidFill>
                  <a:srgbClr val="000000"/>
                </a:solidFill>
                <a:latin typeface="Open Sans"/>
                <a:ea typeface="Open Sans"/>
                <a:cs typeface="Open Sans"/>
                <a:sym typeface="Open Sans"/>
              </a:rPr>
              <a:t>Tăng cường dữ liệu là kỹ thuật then chốt để nâng cao hiệu suất và khả năng tổng quát hóa của mô hình học máy bằng cách tạo ra các biến thể mới từ dữ liệu huấn luyện hiện có.</a:t>
            </a:r>
          </a:p>
        </p:txBody>
      </p:sp>
      <p:sp>
        <p:nvSpPr>
          <p:cNvPr name="TextBox 16" id="16"/>
          <p:cNvSpPr txBox="true"/>
          <p:nvPr/>
        </p:nvSpPr>
        <p:spPr>
          <a:xfrm rot="0">
            <a:off x="999679" y="6711093"/>
            <a:ext cx="4084141" cy="665290"/>
          </a:xfrm>
          <a:prstGeom prst="rect">
            <a:avLst/>
          </a:prstGeom>
        </p:spPr>
        <p:txBody>
          <a:bodyPr anchor="t" rtlCol="false" tIns="0" lIns="0" bIns="0" rIns="0">
            <a:spAutoFit/>
          </a:bodyPr>
          <a:lstStyle/>
          <a:p>
            <a:pPr algn="l">
              <a:lnSpc>
                <a:spcPts val="2681"/>
              </a:lnSpc>
            </a:pPr>
            <a:r>
              <a:rPr lang="en-US" sz="2162">
                <a:solidFill>
                  <a:srgbClr val="000000"/>
                </a:solidFill>
                <a:latin typeface="Libre Baskerville"/>
                <a:ea typeface="Libre Baskerville"/>
                <a:cs typeface="Libre Baskerville"/>
                <a:sym typeface="Libre Baskerville"/>
              </a:rPr>
              <a:t>Chữ Số (Digits): rotation_range=15° (Nhỏ)</a:t>
            </a:r>
          </a:p>
        </p:txBody>
      </p:sp>
      <p:sp>
        <p:nvSpPr>
          <p:cNvPr name="TextBox 17" id="17"/>
          <p:cNvSpPr txBox="true"/>
          <p:nvPr/>
        </p:nvSpPr>
        <p:spPr>
          <a:xfrm rot="0">
            <a:off x="1023640" y="7498259"/>
            <a:ext cx="7879854" cy="1087121"/>
          </a:xfrm>
          <a:prstGeom prst="rect">
            <a:avLst/>
          </a:prstGeom>
        </p:spPr>
        <p:txBody>
          <a:bodyPr anchor="t" rtlCol="false" tIns="0" lIns="0" bIns="0" rIns="0">
            <a:spAutoFit/>
          </a:bodyPr>
          <a:lstStyle/>
          <a:p>
            <a:pPr algn="l">
              <a:lnSpc>
                <a:spcPts val="2959"/>
              </a:lnSpc>
            </a:pPr>
            <a:r>
              <a:rPr lang="en-US" sz="1849">
                <a:solidFill>
                  <a:srgbClr val="000000"/>
                </a:solidFill>
                <a:latin typeface="Open Sans"/>
                <a:ea typeface="Open Sans"/>
                <a:cs typeface="Open Sans"/>
                <a:sym typeface="Open Sans"/>
              </a:rPr>
              <a:t>Hạn chế góc xoay, nhỏ để tránh tình trạng nhầm lẫn giữa các chữ số có hình dạng tương tự khi xoay, đặc biệt là 6 &lt;-&gt; 9. Điều này giúp mô hình học được đặc điểm riêng của từng chữ số ở góc nhìn tiêu chuẩn.</a:t>
            </a:r>
          </a:p>
        </p:txBody>
      </p:sp>
      <p:sp>
        <p:nvSpPr>
          <p:cNvPr name="TextBox 18" id="18"/>
          <p:cNvSpPr txBox="true"/>
          <p:nvPr/>
        </p:nvSpPr>
        <p:spPr>
          <a:xfrm rot="0">
            <a:off x="9351609" y="6672993"/>
            <a:ext cx="4373464" cy="703390"/>
          </a:xfrm>
          <a:prstGeom prst="rect">
            <a:avLst/>
          </a:prstGeom>
        </p:spPr>
        <p:txBody>
          <a:bodyPr anchor="t" rtlCol="false" tIns="0" lIns="0" bIns="0" rIns="0">
            <a:spAutoFit/>
          </a:bodyPr>
          <a:lstStyle/>
          <a:p>
            <a:pPr algn="l">
              <a:lnSpc>
                <a:spcPts val="2681"/>
              </a:lnSpc>
            </a:pPr>
            <a:r>
              <a:rPr lang="en-US" sz="2162">
                <a:solidFill>
                  <a:srgbClr val="000000"/>
                </a:solidFill>
                <a:latin typeface="Consolas"/>
                <a:ea typeface="Consolas"/>
                <a:cs typeface="Consolas"/>
                <a:sym typeface="Consolas"/>
              </a:rPr>
              <a:t>Hình Học (Shapes): rotation_range=40° + Flip</a:t>
            </a:r>
          </a:p>
        </p:txBody>
      </p:sp>
      <p:sp>
        <p:nvSpPr>
          <p:cNvPr name="TextBox 19" id="19"/>
          <p:cNvSpPr txBox="true"/>
          <p:nvPr/>
        </p:nvSpPr>
        <p:spPr>
          <a:xfrm rot="0">
            <a:off x="9324305" y="7309707"/>
            <a:ext cx="7880002" cy="1458596"/>
          </a:xfrm>
          <a:prstGeom prst="rect">
            <a:avLst/>
          </a:prstGeom>
        </p:spPr>
        <p:txBody>
          <a:bodyPr anchor="t" rtlCol="false" tIns="0" lIns="0" bIns="0" rIns="0">
            <a:spAutoFit/>
          </a:bodyPr>
          <a:lstStyle/>
          <a:p>
            <a:pPr algn="l">
              <a:lnSpc>
                <a:spcPts val="2959"/>
              </a:lnSpc>
            </a:pPr>
            <a:r>
              <a:rPr lang="en-US" sz="1849">
                <a:solidFill>
                  <a:srgbClr val="000000"/>
                </a:solidFill>
                <a:latin typeface="Open Sans"/>
                <a:ea typeface="Open Sans"/>
                <a:cs typeface="Open Sans"/>
                <a:sym typeface="Open Sans"/>
              </a:rPr>
              <a:t>Áp dụng góc xoay lớn hơn cùng với lật (Flip) để mô hình học tính bất biến mạnh mẽ hơn với các góc xoay. Điều này cực kỳ quan trọng để nhận diện hình học không phụ thuộc vào hướng xoay của chúng trong ảnh đầu vào.</a:t>
            </a:r>
          </a:p>
        </p:txBody>
      </p:sp>
      <p:sp>
        <p:nvSpPr>
          <p:cNvPr name="TextBox 20" id="20"/>
          <p:cNvSpPr txBox="true"/>
          <p:nvPr/>
        </p:nvSpPr>
        <p:spPr>
          <a:xfrm rot="0">
            <a:off x="1324197" y="9408906"/>
            <a:ext cx="15880110" cy="715646"/>
          </a:xfrm>
          <a:prstGeom prst="rect">
            <a:avLst/>
          </a:prstGeom>
        </p:spPr>
        <p:txBody>
          <a:bodyPr anchor="t" rtlCol="false" tIns="0" lIns="0" bIns="0" rIns="0">
            <a:spAutoFit/>
          </a:bodyPr>
          <a:lstStyle/>
          <a:p>
            <a:pPr algn="l">
              <a:lnSpc>
                <a:spcPts val="2959"/>
              </a:lnSpc>
            </a:pPr>
            <a:r>
              <a:rPr lang="en-US" sz="1849" b="true">
                <a:solidFill>
                  <a:srgbClr val="000000"/>
                </a:solidFill>
                <a:latin typeface="Open Sans Bold"/>
                <a:ea typeface="Open Sans Bold"/>
                <a:cs typeface="Open Sans Bold"/>
                <a:sym typeface="Open Sans Bold"/>
              </a:rPr>
              <a:t>Mục đích chính:</a:t>
            </a:r>
            <a:r>
              <a:rPr lang="en-US" sz="1849">
                <a:solidFill>
                  <a:srgbClr val="000000"/>
                </a:solidFill>
                <a:latin typeface="Open Sans"/>
                <a:ea typeface="Open Sans"/>
                <a:cs typeface="Open Sans"/>
                <a:sym typeface="Open Sans"/>
              </a:rPr>
              <a:t> Việc áp dụng chiến lược tăng cường dữ liệu phù hợp sẽ giúp mô hình tăng cường khả năng tổng quát hóa (Generalization) trên dữ liệu chưa từng thấy, giảm thiểu overfitting và cải thiện độ chính xác.</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0061" y="5758458"/>
            <a:ext cx="5340697" cy="3099115"/>
            <a:chOff x="0" y="0"/>
            <a:chExt cx="7120930" cy="4132154"/>
          </a:xfrm>
        </p:grpSpPr>
        <p:sp>
          <p:nvSpPr>
            <p:cNvPr name="Freeform 3" id="3"/>
            <p:cNvSpPr/>
            <p:nvPr/>
          </p:nvSpPr>
          <p:spPr>
            <a:xfrm flipH="false" flipV="false" rot="0">
              <a:off x="12700" y="16565"/>
              <a:ext cx="7095490" cy="4098972"/>
            </a:xfrm>
            <a:custGeom>
              <a:avLst/>
              <a:gdLst/>
              <a:ahLst/>
              <a:cxnLst/>
              <a:rect r="r" b="b" t="t" l="l"/>
              <a:pathLst>
                <a:path h="4098972" w="7095490">
                  <a:moveTo>
                    <a:pt x="0" y="159022"/>
                  </a:moveTo>
                  <a:cubicBezTo>
                    <a:pt x="0" y="71229"/>
                    <a:pt x="54864" y="0"/>
                    <a:pt x="122428" y="0"/>
                  </a:cubicBezTo>
                  <a:lnTo>
                    <a:pt x="6973062" y="0"/>
                  </a:lnTo>
                  <a:cubicBezTo>
                    <a:pt x="7040753" y="0"/>
                    <a:pt x="7095490" y="71229"/>
                    <a:pt x="7095490" y="159022"/>
                  </a:cubicBezTo>
                  <a:lnTo>
                    <a:pt x="7095490" y="3939950"/>
                  </a:lnTo>
                  <a:cubicBezTo>
                    <a:pt x="7095490" y="4027743"/>
                    <a:pt x="7040626" y="4098972"/>
                    <a:pt x="6973062" y="4098972"/>
                  </a:cubicBezTo>
                  <a:lnTo>
                    <a:pt x="122428" y="4098972"/>
                  </a:lnTo>
                  <a:cubicBezTo>
                    <a:pt x="54737" y="4098972"/>
                    <a:pt x="0" y="4027743"/>
                    <a:pt x="0" y="3939950"/>
                  </a:cubicBezTo>
                  <a:close/>
                </a:path>
              </a:pathLst>
            </a:custGeom>
            <a:solidFill>
              <a:srgbClr val="FBFAFF"/>
            </a:solidFill>
            <a:ln w="12700">
              <a:solidFill>
                <a:srgbClr val="000000"/>
              </a:solidFill>
            </a:ln>
          </p:spPr>
        </p:sp>
        <p:sp>
          <p:nvSpPr>
            <p:cNvPr name="Freeform 4" id="4"/>
            <p:cNvSpPr/>
            <p:nvPr/>
          </p:nvSpPr>
          <p:spPr>
            <a:xfrm flipH="false" flipV="false" rot="0">
              <a:off x="0" y="0"/>
              <a:ext cx="7120890" cy="4132102"/>
            </a:xfrm>
            <a:custGeom>
              <a:avLst/>
              <a:gdLst/>
              <a:ahLst/>
              <a:cxnLst/>
              <a:rect r="r" b="b" t="t" l="l"/>
              <a:pathLst>
                <a:path h="4132102" w="7120890">
                  <a:moveTo>
                    <a:pt x="0" y="175587"/>
                  </a:moveTo>
                  <a:cubicBezTo>
                    <a:pt x="0" y="78517"/>
                    <a:pt x="60579" y="0"/>
                    <a:pt x="135128" y="0"/>
                  </a:cubicBezTo>
                  <a:lnTo>
                    <a:pt x="6985762" y="0"/>
                  </a:lnTo>
                  <a:lnTo>
                    <a:pt x="6985762" y="16565"/>
                  </a:lnTo>
                  <a:lnTo>
                    <a:pt x="6985762" y="0"/>
                  </a:lnTo>
                  <a:cubicBezTo>
                    <a:pt x="7060311" y="0"/>
                    <a:pt x="7120890" y="78517"/>
                    <a:pt x="7120890" y="175587"/>
                  </a:cubicBezTo>
                  <a:lnTo>
                    <a:pt x="7108190" y="175587"/>
                  </a:lnTo>
                  <a:lnTo>
                    <a:pt x="7120890" y="175587"/>
                  </a:lnTo>
                  <a:lnTo>
                    <a:pt x="7120890" y="3956515"/>
                  </a:lnTo>
                  <a:lnTo>
                    <a:pt x="7108190" y="3956515"/>
                  </a:lnTo>
                  <a:lnTo>
                    <a:pt x="7120890" y="3956515"/>
                  </a:lnTo>
                  <a:cubicBezTo>
                    <a:pt x="7120890" y="4053585"/>
                    <a:pt x="7060311" y="4132102"/>
                    <a:pt x="6985762" y="4132102"/>
                  </a:cubicBezTo>
                  <a:lnTo>
                    <a:pt x="6985762" y="4115537"/>
                  </a:lnTo>
                  <a:lnTo>
                    <a:pt x="6985762" y="4132102"/>
                  </a:lnTo>
                  <a:lnTo>
                    <a:pt x="135128" y="4132102"/>
                  </a:lnTo>
                  <a:lnTo>
                    <a:pt x="135128" y="4115537"/>
                  </a:lnTo>
                  <a:lnTo>
                    <a:pt x="135128" y="4132102"/>
                  </a:lnTo>
                  <a:cubicBezTo>
                    <a:pt x="60579" y="4132102"/>
                    <a:pt x="0" y="4053585"/>
                    <a:pt x="0" y="3956515"/>
                  </a:cubicBezTo>
                  <a:lnTo>
                    <a:pt x="0" y="175587"/>
                  </a:lnTo>
                  <a:lnTo>
                    <a:pt x="12700" y="175587"/>
                  </a:lnTo>
                  <a:lnTo>
                    <a:pt x="0" y="175587"/>
                  </a:lnTo>
                  <a:moveTo>
                    <a:pt x="25400" y="175587"/>
                  </a:moveTo>
                  <a:lnTo>
                    <a:pt x="25400" y="3956515"/>
                  </a:lnTo>
                  <a:lnTo>
                    <a:pt x="12700" y="3956515"/>
                  </a:lnTo>
                  <a:lnTo>
                    <a:pt x="25400" y="3956515"/>
                  </a:lnTo>
                  <a:cubicBezTo>
                    <a:pt x="25400" y="4035197"/>
                    <a:pt x="74549" y="4098972"/>
                    <a:pt x="135128" y="4098972"/>
                  </a:cubicBezTo>
                  <a:lnTo>
                    <a:pt x="6985762" y="4098972"/>
                  </a:lnTo>
                  <a:cubicBezTo>
                    <a:pt x="7046468" y="4098972"/>
                    <a:pt x="7095490" y="4035032"/>
                    <a:pt x="7095490" y="3956515"/>
                  </a:cubicBezTo>
                  <a:lnTo>
                    <a:pt x="7095490" y="175587"/>
                  </a:lnTo>
                  <a:cubicBezTo>
                    <a:pt x="7095490" y="96904"/>
                    <a:pt x="7046341" y="33130"/>
                    <a:pt x="6985762" y="33130"/>
                  </a:cubicBezTo>
                  <a:lnTo>
                    <a:pt x="135128" y="33130"/>
                  </a:lnTo>
                  <a:lnTo>
                    <a:pt x="135128" y="16565"/>
                  </a:lnTo>
                  <a:lnTo>
                    <a:pt x="135128" y="33130"/>
                  </a:lnTo>
                  <a:cubicBezTo>
                    <a:pt x="74549" y="33130"/>
                    <a:pt x="25400" y="97070"/>
                    <a:pt x="25400" y="175587"/>
                  </a:cubicBezTo>
                  <a:close/>
                </a:path>
              </a:pathLst>
            </a:custGeom>
            <a:solidFill>
              <a:srgbClr val="D0CED9"/>
            </a:solidFill>
            <a:ln w="12700">
              <a:solidFill>
                <a:srgbClr val="000000"/>
              </a:solidFill>
            </a:ln>
          </p:spPr>
        </p:sp>
      </p:grpSp>
      <p:grpSp>
        <p:nvGrpSpPr>
          <p:cNvPr name="Group 5" id="5"/>
          <p:cNvGrpSpPr>
            <a:grpSpLocks noChangeAspect="true"/>
          </p:cNvGrpSpPr>
          <p:nvPr/>
        </p:nvGrpSpPr>
        <p:grpSpPr>
          <a:xfrm rot="0">
            <a:off x="936852" y="5767983"/>
            <a:ext cx="99884" cy="3089590"/>
            <a:chOff x="0" y="0"/>
            <a:chExt cx="101600" cy="3142655"/>
          </a:xfrm>
        </p:grpSpPr>
        <p:sp>
          <p:nvSpPr>
            <p:cNvPr name="Freeform 6" id="6" descr="preencoded.png"/>
            <p:cNvSpPr/>
            <p:nvPr/>
          </p:nvSpPr>
          <p:spPr>
            <a:xfrm flipH="false" flipV="false" rot="0">
              <a:off x="0" y="0"/>
              <a:ext cx="101600" cy="3142615"/>
            </a:xfrm>
            <a:custGeom>
              <a:avLst/>
              <a:gdLst/>
              <a:ahLst/>
              <a:cxnLst/>
              <a:rect r="r" b="b" t="t" l="l"/>
              <a:pathLst>
                <a:path h="3142615" w="101600">
                  <a:moveTo>
                    <a:pt x="0" y="0"/>
                  </a:moveTo>
                  <a:lnTo>
                    <a:pt x="101600" y="0"/>
                  </a:lnTo>
                  <a:lnTo>
                    <a:pt x="101600" y="3142615"/>
                  </a:lnTo>
                  <a:lnTo>
                    <a:pt x="0" y="3142615"/>
                  </a:lnTo>
                  <a:lnTo>
                    <a:pt x="0" y="0"/>
                  </a:lnTo>
                  <a:close/>
                </a:path>
              </a:pathLst>
            </a:custGeom>
            <a:blipFill>
              <a:blip r:embed="rId3"/>
              <a:stretch>
                <a:fillRect l="-91" t="0" r="-91" b="-1"/>
              </a:stretch>
            </a:blipFill>
          </p:spPr>
        </p:sp>
      </p:grpSp>
      <p:grpSp>
        <p:nvGrpSpPr>
          <p:cNvPr name="Group 7" id="7"/>
          <p:cNvGrpSpPr/>
          <p:nvPr/>
        </p:nvGrpSpPr>
        <p:grpSpPr>
          <a:xfrm rot="0">
            <a:off x="6473577" y="5758458"/>
            <a:ext cx="5340697" cy="3099115"/>
            <a:chOff x="0" y="0"/>
            <a:chExt cx="7120930" cy="4132154"/>
          </a:xfrm>
        </p:grpSpPr>
        <p:sp>
          <p:nvSpPr>
            <p:cNvPr name="Freeform 8" id="8"/>
            <p:cNvSpPr/>
            <p:nvPr/>
          </p:nvSpPr>
          <p:spPr>
            <a:xfrm flipH="false" flipV="false" rot="0">
              <a:off x="12700" y="16565"/>
              <a:ext cx="7095490" cy="4098972"/>
            </a:xfrm>
            <a:custGeom>
              <a:avLst/>
              <a:gdLst/>
              <a:ahLst/>
              <a:cxnLst/>
              <a:rect r="r" b="b" t="t" l="l"/>
              <a:pathLst>
                <a:path h="4098972" w="7095490">
                  <a:moveTo>
                    <a:pt x="0" y="159022"/>
                  </a:moveTo>
                  <a:cubicBezTo>
                    <a:pt x="0" y="71229"/>
                    <a:pt x="54864" y="0"/>
                    <a:pt x="122428" y="0"/>
                  </a:cubicBezTo>
                  <a:lnTo>
                    <a:pt x="6973062" y="0"/>
                  </a:lnTo>
                  <a:cubicBezTo>
                    <a:pt x="7040753" y="0"/>
                    <a:pt x="7095490" y="71229"/>
                    <a:pt x="7095490" y="159022"/>
                  </a:cubicBezTo>
                  <a:lnTo>
                    <a:pt x="7095490" y="3939950"/>
                  </a:lnTo>
                  <a:cubicBezTo>
                    <a:pt x="7095490" y="4027743"/>
                    <a:pt x="7040626" y="4098972"/>
                    <a:pt x="6973062" y="4098972"/>
                  </a:cubicBezTo>
                  <a:lnTo>
                    <a:pt x="122428" y="4098972"/>
                  </a:lnTo>
                  <a:cubicBezTo>
                    <a:pt x="54737" y="4098972"/>
                    <a:pt x="0" y="4027743"/>
                    <a:pt x="0" y="3939950"/>
                  </a:cubicBezTo>
                  <a:close/>
                </a:path>
              </a:pathLst>
            </a:custGeom>
            <a:solidFill>
              <a:srgbClr val="FBFAFF"/>
            </a:solidFill>
            <a:ln w="12700">
              <a:solidFill>
                <a:srgbClr val="000000"/>
              </a:solidFill>
            </a:ln>
          </p:spPr>
        </p:sp>
        <p:sp>
          <p:nvSpPr>
            <p:cNvPr name="Freeform 9" id="9"/>
            <p:cNvSpPr/>
            <p:nvPr/>
          </p:nvSpPr>
          <p:spPr>
            <a:xfrm flipH="false" flipV="false" rot="0">
              <a:off x="0" y="0"/>
              <a:ext cx="7120890" cy="4132102"/>
            </a:xfrm>
            <a:custGeom>
              <a:avLst/>
              <a:gdLst/>
              <a:ahLst/>
              <a:cxnLst/>
              <a:rect r="r" b="b" t="t" l="l"/>
              <a:pathLst>
                <a:path h="4132102" w="7120890">
                  <a:moveTo>
                    <a:pt x="0" y="175587"/>
                  </a:moveTo>
                  <a:cubicBezTo>
                    <a:pt x="0" y="78517"/>
                    <a:pt x="60579" y="0"/>
                    <a:pt x="135128" y="0"/>
                  </a:cubicBezTo>
                  <a:lnTo>
                    <a:pt x="6985762" y="0"/>
                  </a:lnTo>
                  <a:lnTo>
                    <a:pt x="6985762" y="16565"/>
                  </a:lnTo>
                  <a:lnTo>
                    <a:pt x="6985762" y="0"/>
                  </a:lnTo>
                  <a:cubicBezTo>
                    <a:pt x="7060311" y="0"/>
                    <a:pt x="7120890" y="78517"/>
                    <a:pt x="7120890" y="175587"/>
                  </a:cubicBezTo>
                  <a:lnTo>
                    <a:pt x="7108190" y="175587"/>
                  </a:lnTo>
                  <a:lnTo>
                    <a:pt x="7120890" y="175587"/>
                  </a:lnTo>
                  <a:lnTo>
                    <a:pt x="7120890" y="3956515"/>
                  </a:lnTo>
                  <a:lnTo>
                    <a:pt x="7108190" y="3956515"/>
                  </a:lnTo>
                  <a:lnTo>
                    <a:pt x="7120890" y="3956515"/>
                  </a:lnTo>
                  <a:cubicBezTo>
                    <a:pt x="7120890" y="4053585"/>
                    <a:pt x="7060311" y="4132102"/>
                    <a:pt x="6985762" y="4132102"/>
                  </a:cubicBezTo>
                  <a:lnTo>
                    <a:pt x="6985762" y="4115537"/>
                  </a:lnTo>
                  <a:lnTo>
                    <a:pt x="6985762" y="4132102"/>
                  </a:lnTo>
                  <a:lnTo>
                    <a:pt x="135128" y="4132102"/>
                  </a:lnTo>
                  <a:lnTo>
                    <a:pt x="135128" y="4115537"/>
                  </a:lnTo>
                  <a:lnTo>
                    <a:pt x="135128" y="4132102"/>
                  </a:lnTo>
                  <a:cubicBezTo>
                    <a:pt x="60579" y="4132102"/>
                    <a:pt x="0" y="4053585"/>
                    <a:pt x="0" y="3956515"/>
                  </a:cubicBezTo>
                  <a:lnTo>
                    <a:pt x="0" y="175587"/>
                  </a:lnTo>
                  <a:lnTo>
                    <a:pt x="12700" y="175587"/>
                  </a:lnTo>
                  <a:lnTo>
                    <a:pt x="0" y="175587"/>
                  </a:lnTo>
                  <a:moveTo>
                    <a:pt x="25400" y="175587"/>
                  </a:moveTo>
                  <a:lnTo>
                    <a:pt x="25400" y="3956515"/>
                  </a:lnTo>
                  <a:lnTo>
                    <a:pt x="12700" y="3956515"/>
                  </a:lnTo>
                  <a:lnTo>
                    <a:pt x="25400" y="3956515"/>
                  </a:lnTo>
                  <a:cubicBezTo>
                    <a:pt x="25400" y="4035197"/>
                    <a:pt x="74549" y="4098972"/>
                    <a:pt x="135128" y="4098972"/>
                  </a:cubicBezTo>
                  <a:lnTo>
                    <a:pt x="6985762" y="4098972"/>
                  </a:lnTo>
                  <a:cubicBezTo>
                    <a:pt x="7046468" y="4098972"/>
                    <a:pt x="7095490" y="4035032"/>
                    <a:pt x="7095490" y="3956515"/>
                  </a:cubicBezTo>
                  <a:lnTo>
                    <a:pt x="7095490" y="175587"/>
                  </a:lnTo>
                  <a:cubicBezTo>
                    <a:pt x="7095490" y="96904"/>
                    <a:pt x="7046341" y="33130"/>
                    <a:pt x="6985762" y="33130"/>
                  </a:cubicBezTo>
                  <a:lnTo>
                    <a:pt x="135128" y="33130"/>
                  </a:lnTo>
                  <a:lnTo>
                    <a:pt x="135128" y="16565"/>
                  </a:lnTo>
                  <a:lnTo>
                    <a:pt x="135128" y="33130"/>
                  </a:lnTo>
                  <a:cubicBezTo>
                    <a:pt x="74549" y="33130"/>
                    <a:pt x="25400" y="97070"/>
                    <a:pt x="25400" y="175587"/>
                  </a:cubicBezTo>
                  <a:close/>
                </a:path>
              </a:pathLst>
            </a:custGeom>
            <a:solidFill>
              <a:srgbClr val="D0CED9"/>
            </a:solidFill>
            <a:ln w="12700">
              <a:solidFill>
                <a:srgbClr val="000000"/>
              </a:solidFill>
            </a:ln>
          </p:spPr>
        </p:sp>
      </p:grpSp>
      <p:grpSp>
        <p:nvGrpSpPr>
          <p:cNvPr name="Group 10" id="10"/>
          <p:cNvGrpSpPr>
            <a:grpSpLocks noChangeAspect="true"/>
          </p:cNvGrpSpPr>
          <p:nvPr/>
        </p:nvGrpSpPr>
        <p:grpSpPr>
          <a:xfrm rot="0">
            <a:off x="6464052" y="5767983"/>
            <a:ext cx="99884" cy="3089590"/>
            <a:chOff x="0" y="0"/>
            <a:chExt cx="101600" cy="3142655"/>
          </a:xfrm>
        </p:grpSpPr>
        <p:sp>
          <p:nvSpPr>
            <p:cNvPr name="Freeform 11" id="11" descr="preencoded.png"/>
            <p:cNvSpPr/>
            <p:nvPr/>
          </p:nvSpPr>
          <p:spPr>
            <a:xfrm flipH="false" flipV="false" rot="0">
              <a:off x="0" y="0"/>
              <a:ext cx="101600" cy="3142615"/>
            </a:xfrm>
            <a:custGeom>
              <a:avLst/>
              <a:gdLst/>
              <a:ahLst/>
              <a:cxnLst/>
              <a:rect r="r" b="b" t="t" l="l"/>
              <a:pathLst>
                <a:path h="3142615" w="101600">
                  <a:moveTo>
                    <a:pt x="0" y="0"/>
                  </a:moveTo>
                  <a:lnTo>
                    <a:pt x="101600" y="0"/>
                  </a:lnTo>
                  <a:lnTo>
                    <a:pt x="101600" y="3142615"/>
                  </a:lnTo>
                  <a:lnTo>
                    <a:pt x="0" y="3142615"/>
                  </a:lnTo>
                  <a:lnTo>
                    <a:pt x="0" y="0"/>
                  </a:lnTo>
                  <a:close/>
                </a:path>
              </a:pathLst>
            </a:custGeom>
            <a:blipFill>
              <a:blip r:embed="rId3"/>
              <a:stretch>
                <a:fillRect l="-91" t="0" r="-91" b="-1"/>
              </a:stretch>
            </a:blipFill>
          </p:spPr>
        </p:sp>
      </p:grpSp>
      <p:sp>
        <p:nvSpPr>
          <p:cNvPr name="TextBox 12" id="12"/>
          <p:cNvSpPr txBox="true"/>
          <p:nvPr/>
        </p:nvSpPr>
        <p:spPr>
          <a:xfrm rot="0">
            <a:off x="6716337" y="5862837"/>
            <a:ext cx="4700556" cy="732080"/>
          </a:xfrm>
          <a:prstGeom prst="rect">
            <a:avLst/>
          </a:prstGeom>
        </p:spPr>
        <p:txBody>
          <a:bodyPr anchor="t" rtlCol="false" tIns="0" lIns="0" bIns="0" rIns="0">
            <a:spAutoFit/>
          </a:bodyPr>
          <a:lstStyle/>
          <a:p>
            <a:pPr algn="l">
              <a:lnSpc>
                <a:spcPts val="2995"/>
              </a:lnSpc>
            </a:pPr>
            <a:r>
              <a:rPr lang="en-US" sz="2424">
                <a:solidFill>
                  <a:srgbClr val="000000"/>
                </a:solidFill>
                <a:latin typeface="Libre Baskerville"/>
                <a:ea typeface="Libre Baskerville"/>
                <a:cs typeface="Libre Baskerville"/>
                <a:sym typeface="Libre Baskerville"/>
              </a:rPr>
              <a:t>Nguyên nhân 1: Xử lý Morphology</a:t>
            </a:r>
          </a:p>
        </p:txBody>
      </p:sp>
      <p:grpSp>
        <p:nvGrpSpPr>
          <p:cNvPr name="Group 13" id="13"/>
          <p:cNvGrpSpPr/>
          <p:nvPr/>
        </p:nvGrpSpPr>
        <p:grpSpPr>
          <a:xfrm rot="0">
            <a:off x="11977092" y="5758458"/>
            <a:ext cx="5340697" cy="3099115"/>
            <a:chOff x="0" y="0"/>
            <a:chExt cx="7120930" cy="4132154"/>
          </a:xfrm>
        </p:grpSpPr>
        <p:sp>
          <p:nvSpPr>
            <p:cNvPr name="Freeform 14" id="14"/>
            <p:cNvSpPr/>
            <p:nvPr/>
          </p:nvSpPr>
          <p:spPr>
            <a:xfrm flipH="false" flipV="false" rot="0">
              <a:off x="12700" y="16565"/>
              <a:ext cx="7095490" cy="4098972"/>
            </a:xfrm>
            <a:custGeom>
              <a:avLst/>
              <a:gdLst/>
              <a:ahLst/>
              <a:cxnLst/>
              <a:rect r="r" b="b" t="t" l="l"/>
              <a:pathLst>
                <a:path h="4098972" w="7095490">
                  <a:moveTo>
                    <a:pt x="0" y="159022"/>
                  </a:moveTo>
                  <a:cubicBezTo>
                    <a:pt x="0" y="71229"/>
                    <a:pt x="54864" y="0"/>
                    <a:pt x="122428" y="0"/>
                  </a:cubicBezTo>
                  <a:lnTo>
                    <a:pt x="6973062" y="0"/>
                  </a:lnTo>
                  <a:cubicBezTo>
                    <a:pt x="7040753" y="0"/>
                    <a:pt x="7095490" y="71229"/>
                    <a:pt x="7095490" y="159022"/>
                  </a:cubicBezTo>
                  <a:lnTo>
                    <a:pt x="7095490" y="3939950"/>
                  </a:lnTo>
                  <a:cubicBezTo>
                    <a:pt x="7095490" y="4027743"/>
                    <a:pt x="7040626" y="4098972"/>
                    <a:pt x="6973062" y="4098972"/>
                  </a:cubicBezTo>
                  <a:lnTo>
                    <a:pt x="122428" y="4098972"/>
                  </a:lnTo>
                  <a:cubicBezTo>
                    <a:pt x="54737" y="4098972"/>
                    <a:pt x="0" y="4027743"/>
                    <a:pt x="0" y="3939950"/>
                  </a:cubicBezTo>
                  <a:close/>
                </a:path>
              </a:pathLst>
            </a:custGeom>
            <a:solidFill>
              <a:srgbClr val="FBFAFF"/>
            </a:solidFill>
            <a:ln w="12700">
              <a:solidFill>
                <a:srgbClr val="000000"/>
              </a:solidFill>
            </a:ln>
          </p:spPr>
        </p:sp>
        <p:sp>
          <p:nvSpPr>
            <p:cNvPr name="Freeform 15" id="15"/>
            <p:cNvSpPr/>
            <p:nvPr/>
          </p:nvSpPr>
          <p:spPr>
            <a:xfrm flipH="false" flipV="false" rot="0">
              <a:off x="0" y="0"/>
              <a:ext cx="7120890" cy="4132102"/>
            </a:xfrm>
            <a:custGeom>
              <a:avLst/>
              <a:gdLst/>
              <a:ahLst/>
              <a:cxnLst/>
              <a:rect r="r" b="b" t="t" l="l"/>
              <a:pathLst>
                <a:path h="4132102" w="7120890">
                  <a:moveTo>
                    <a:pt x="0" y="175587"/>
                  </a:moveTo>
                  <a:cubicBezTo>
                    <a:pt x="0" y="78517"/>
                    <a:pt x="60579" y="0"/>
                    <a:pt x="135128" y="0"/>
                  </a:cubicBezTo>
                  <a:lnTo>
                    <a:pt x="6985762" y="0"/>
                  </a:lnTo>
                  <a:lnTo>
                    <a:pt x="6985762" y="16565"/>
                  </a:lnTo>
                  <a:lnTo>
                    <a:pt x="6985762" y="0"/>
                  </a:lnTo>
                  <a:cubicBezTo>
                    <a:pt x="7060311" y="0"/>
                    <a:pt x="7120890" y="78517"/>
                    <a:pt x="7120890" y="175587"/>
                  </a:cubicBezTo>
                  <a:lnTo>
                    <a:pt x="7108190" y="175587"/>
                  </a:lnTo>
                  <a:lnTo>
                    <a:pt x="7120890" y="175587"/>
                  </a:lnTo>
                  <a:lnTo>
                    <a:pt x="7120890" y="3956515"/>
                  </a:lnTo>
                  <a:lnTo>
                    <a:pt x="7108190" y="3956515"/>
                  </a:lnTo>
                  <a:lnTo>
                    <a:pt x="7120890" y="3956515"/>
                  </a:lnTo>
                  <a:cubicBezTo>
                    <a:pt x="7120890" y="4053585"/>
                    <a:pt x="7060311" y="4132102"/>
                    <a:pt x="6985762" y="4132102"/>
                  </a:cubicBezTo>
                  <a:lnTo>
                    <a:pt x="6985762" y="4115537"/>
                  </a:lnTo>
                  <a:lnTo>
                    <a:pt x="6985762" y="4132102"/>
                  </a:lnTo>
                  <a:lnTo>
                    <a:pt x="135128" y="4132102"/>
                  </a:lnTo>
                  <a:lnTo>
                    <a:pt x="135128" y="4115537"/>
                  </a:lnTo>
                  <a:lnTo>
                    <a:pt x="135128" y="4132102"/>
                  </a:lnTo>
                  <a:cubicBezTo>
                    <a:pt x="60579" y="4132102"/>
                    <a:pt x="0" y="4053585"/>
                    <a:pt x="0" y="3956515"/>
                  </a:cubicBezTo>
                  <a:lnTo>
                    <a:pt x="0" y="175587"/>
                  </a:lnTo>
                  <a:lnTo>
                    <a:pt x="12700" y="175587"/>
                  </a:lnTo>
                  <a:lnTo>
                    <a:pt x="0" y="175587"/>
                  </a:lnTo>
                  <a:moveTo>
                    <a:pt x="25400" y="175587"/>
                  </a:moveTo>
                  <a:lnTo>
                    <a:pt x="25400" y="3956515"/>
                  </a:lnTo>
                  <a:lnTo>
                    <a:pt x="12700" y="3956515"/>
                  </a:lnTo>
                  <a:lnTo>
                    <a:pt x="25400" y="3956515"/>
                  </a:lnTo>
                  <a:cubicBezTo>
                    <a:pt x="25400" y="4035197"/>
                    <a:pt x="74549" y="4098972"/>
                    <a:pt x="135128" y="4098972"/>
                  </a:cubicBezTo>
                  <a:lnTo>
                    <a:pt x="6985762" y="4098972"/>
                  </a:lnTo>
                  <a:cubicBezTo>
                    <a:pt x="7046468" y="4098972"/>
                    <a:pt x="7095490" y="4035032"/>
                    <a:pt x="7095490" y="3956515"/>
                  </a:cubicBezTo>
                  <a:lnTo>
                    <a:pt x="7095490" y="175587"/>
                  </a:lnTo>
                  <a:cubicBezTo>
                    <a:pt x="7095490" y="96904"/>
                    <a:pt x="7046341" y="33130"/>
                    <a:pt x="6985762" y="33130"/>
                  </a:cubicBezTo>
                  <a:lnTo>
                    <a:pt x="135128" y="33130"/>
                  </a:lnTo>
                  <a:lnTo>
                    <a:pt x="135128" y="16565"/>
                  </a:lnTo>
                  <a:lnTo>
                    <a:pt x="135128" y="33130"/>
                  </a:lnTo>
                  <a:cubicBezTo>
                    <a:pt x="74549" y="33130"/>
                    <a:pt x="25400" y="97070"/>
                    <a:pt x="25400" y="175587"/>
                  </a:cubicBezTo>
                  <a:close/>
                </a:path>
              </a:pathLst>
            </a:custGeom>
            <a:solidFill>
              <a:srgbClr val="D0CED9"/>
            </a:solidFill>
            <a:ln w="12700">
              <a:solidFill>
                <a:srgbClr val="000000"/>
              </a:solidFill>
            </a:ln>
          </p:spPr>
        </p:sp>
      </p:grpSp>
      <p:grpSp>
        <p:nvGrpSpPr>
          <p:cNvPr name="Group 16" id="16"/>
          <p:cNvGrpSpPr>
            <a:grpSpLocks noChangeAspect="true"/>
          </p:cNvGrpSpPr>
          <p:nvPr/>
        </p:nvGrpSpPr>
        <p:grpSpPr>
          <a:xfrm rot="0">
            <a:off x="11967568" y="5767983"/>
            <a:ext cx="99884" cy="3089590"/>
            <a:chOff x="0" y="0"/>
            <a:chExt cx="101600" cy="3142655"/>
          </a:xfrm>
        </p:grpSpPr>
        <p:sp>
          <p:nvSpPr>
            <p:cNvPr name="Freeform 17" id="17" descr="preencoded.png"/>
            <p:cNvSpPr/>
            <p:nvPr/>
          </p:nvSpPr>
          <p:spPr>
            <a:xfrm flipH="false" flipV="false" rot="0">
              <a:off x="0" y="0"/>
              <a:ext cx="101600" cy="3142615"/>
            </a:xfrm>
            <a:custGeom>
              <a:avLst/>
              <a:gdLst/>
              <a:ahLst/>
              <a:cxnLst/>
              <a:rect r="r" b="b" t="t" l="l"/>
              <a:pathLst>
                <a:path h="3142615" w="101600">
                  <a:moveTo>
                    <a:pt x="0" y="0"/>
                  </a:moveTo>
                  <a:lnTo>
                    <a:pt x="101600" y="0"/>
                  </a:lnTo>
                  <a:lnTo>
                    <a:pt x="101600" y="3142615"/>
                  </a:lnTo>
                  <a:lnTo>
                    <a:pt x="0" y="3142615"/>
                  </a:lnTo>
                  <a:lnTo>
                    <a:pt x="0" y="0"/>
                  </a:lnTo>
                  <a:close/>
                </a:path>
              </a:pathLst>
            </a:custGeom>
            <a:blipFill>
              <a:blip r:embed="rId3"/>
              <a:stretch>
                <a:fillRect l="-91" t="0" r="-91" b="-1"/>
              </a:stretch>
            </a:blipFill>
          </p:spPr>
        </p:sp>
      </p:grpSp>
      <p:grpSp>
        <p:nvGrpSpPr>
          <p:cNvPr name="Group 18" id="18"/>
          <p:cNvGrpSpPr/>
          <p:nvPr/>
        </p:nvGrpSpPr>
        <p:grpSpPr>
          <a:xfrm rot="0">
            <a:off x="1161455" y="9149847"/>
            <a:ext cx="16328826" cy="1063824"/>
            <a:chOff x="0" y="0"/>
            <a:chExt cx="21771768" cy="1418432"/>
          </a:xfrm>
        </p:grpSpPr>
        <p:sp>
          <p:nvSpPr>
            <p:cNvPr name="Freeform 19" id="19"/>
            <p:cNvSpPr/>
            <p:nvPr/>
          </p:nvSpPr>
          <p:spPr>
            <a:xfrm flipH="false" flipV="false" rot="0">
              <a:off x="0" y="0"/>
              <a:ext cx="21771736" cy="1418336"/>
            </a:xfrm>
            <a:custGeom>
              <a:avLst/>
              <a:gdLst/>
              <a:ahLst/>
              <a:cxnLst/>
              <a:rect r="r" b="b" t="t" l="l"/>
              <a:pathLst>
                <a:path h="1418336" w="21771736">
                  <a:moveTo>
                    <a:pt x="0" y="36322"/>
                  </a:moveTo>
                  <a:cubicBezTo>
                    <a:pt x="0" y="16256"/>
                    <a:pt x="16256" y="0"/>
                    <a:pt x="36322" y="0"/>
                  </a:cubicBezTo>
                  <a:lnTo>
                    <a:pt x="21735414" y="0"/>
                  </a:lnTo>
                  <a:cubicBezTo>
                    <a:pt x="21755480" y="0"/>
                    <a:pt x="21771736" y="16256"/>
                    <a:pt x="21771736" y="36322"/>
                  </a:cubicBezTo>
                  <a:lnTo>
                    <a:pt x="21771736" y="1382014"/>
                  </a:lnTo>
                  <a:cubicBezTo>
                    <a:pt x="21771736" y="1402080"/>
                    <a:pt x="21755480" y="1418336"/>
                    <a:pt x="21735414" y="1418336"/>
                  </a:cubicBezTo>
                  <a:lnTo>
                    <a:pt x="36322" y="1418336"/>
                  </a:lnTo>
                  <a:cubicBezTo>
                    <a:pt x="16256" y="1418336"/>
                    <a:pt x="0" y="1402080"/>
                    <a:pt x="0" y="1382014"/>
                  </a:cubicBezTo>
                  <a:close/>
                </a:path>
              </a:pathLst>
            </a:custGeom>
            <a:solidFill>
              <a:srgbClr val="C3C2F0"/>
            </a:solidFill>
            <a:ln w="12700">
              <a:solidFill>
                <a:srgbClr val="000000"/>
              </a:solidFill>
            </a:ln>
          </p:spPr>
        </p:sp>
      </p:grpSp>
      <p:sp>
        <p:nvSpPr>
          <p:cNvPr name="Freeform 20" id="20"/>
          <p:cNvSpPr/>
          <p:nvPr/>
        </p:nvSpPr>
        <p:spPr>
          <a:xfrm flipH="false" flipV="false" rot="0">
            <a:off x="2107730" y="2235464"/>
            <a:ext cx="13514561" cy="3627373"/>
          </a:xfrm>
          <a:custGeom>
            <a:avLst/>
            <a:gdLst/>
            <a:ahLst/>
            <a:cxnLst/>
            <a:rect r="r" b="b" t="t" l="l"/>
            <a:pathLst>
              <a:path h="3627373" w="13514561">
                <a:moveTo>
                  <a:pt x="0" y="0"/>
                </a:moveTo>
                <a:lnTo>
                  <a:pt x="13514560" y="0"/>
                </a:lnTo>
                <a:lnTo>
                  <a:pt x="13514560" y="3627373"/>
                </a:lnTo>
                <a:lnTo>
                  <a:pt x="0" y="3627373"/>
                </a:lnTo>
                <a:lnTo>
                  <a:pt x="0" y="0"/>
                </a:lnTo>
                <a:close/>
              </a:path>
            </a:pathLst>
          </a:custGeom>
          <a:blipFill>
            <a:blip r:embed="rId4"/>
            <a:stretch>
              <a:fillRect l="-1686" t="-15061" r="-1686" b="0"/>
            </a:stretch>
          </a:blipFill>
        </p:spPr>
      </p:sp>
      <p:sp>
        <p:nvSpPr>
          <p:cNvPr name="TextBox 21" id="21"/>
          <p:cNvSpPr txBox="true"/>
          <p:nvPr/>
        </p:nvSpPr>
        <p:spPr>
          <a:xfrm rot="0">
            <a:off x="979586" y="874514"/>
            <a:ext cx="14642704" cy="606275"/>
          </a:xfrm>
          <a:prstGeom prst="rect">
            <a:avLst/>
          </a:prstGeom>
        </p:spPr>
        <p:txBody>
          <a:bodyPr anchor="t" rtlCol="false" tIns="0" lIns="0" bIns="0" rIns="0">
            <a:spAutoFit/>
          </a:bodyPr>
          <a:lstStyle/>
          <a:p>
            <a:pPr algn="l">
              <a:lnSpc>
                <a:spcPts val="4811"/>
              </a:lnSpc>
            </a:pPr>
            <a:r>
              <a:rPr lang="en-US" sz="3862">
                <a:solidFill>
                  <a:srgbClr val="403CCF"/>
                </a:solidFill>
                <a:latin typeface="Libre Baskerville"/>
                <a:ea typeface="Libre Baskerville"/>
                <a:cs typeface="Libre Baskerville"/>
                <a:sym typeface="Libre Baskerville"/>
              </a:rPr>
              <a:t>Case Study 2: Vấn Đề Góc Xoay (The "Diamond" Problem)</a:t>
            </a:r>
          </a:p>
        </p:txBody>
      </p:sp>
      <p:sp>
        <p:nvSpPr>
          <p:cNvPr name="TextBox 22" id="22"/>
          <p:cNvSpPr txBox="true"/>
          <p:nvPr/>
        </p:nvSpPr>
        <p:spPr>
          <a:xfrm rot="0">
            <a:off x="979586" y="1749624"/>
            <a:ext cx="16328826" cy="379775"/>
          </a:xfrm>
          <a:prstGeom prst="rect">
            <a:avLst/>
          </a:prstGeom>
        </p:spPr>
        <p:txBody>
          <a:bodyPr anchor="t" rtlCol="false" tIns="0" lIns="0" bIns="0" rIns="0">
            <a:spAutoFit/>
          </a:bodyPr>
          <a:lstStyle/>
          <a:p>
            <a:pPr algn="l">
              <a:lnSpc>
                <a:spcPts val="3294"/>
              </a:lnSpc>
            </a:pPr>
            <a:r>
              <a:rPr lang="en-US" sz="2049">
                <a:solidFill>
                  <a:srgbClr val="000000"/>
                </a:solidFill>
                <a:latin typeface="Open Sans"/>
                <a:ea typeface="Open Sans"/>
                <a:cs typeface="Open Sans"/>
                <a:sym typeface="Open Sans"/>
              </a:rPr>
              <a:t>Phân tích sâu về hiện tượng </a:t>
            </a:r>
            <a:r>
              <a:rPr lang="en-US" b="true" sz="2049">
                <a:solidFill>
                  <a:srgbClr val="000000"/>
                </a:solidFill>
                <a:latin typeface="Open Sans Bold"/>
                <a:ea typeface="Open Sans Bold"/>
                <a:cs typeface="Open Sans Bold"/>
                <a:sym typeface="Open Sans Bold"/>
              </a:rPr>
              <a:t>hình chữ nhật xoay </a:t>
            </a:r>
            <a:r>
              <a:rPr lang="en-US" sz="2049" i="true">
                <a:solidFill>
                  <a:srgbClr val="000000"/>
                </a:solidFill>
                <a:latin typeface="Open Sans Italics"/>
                <a:ea typeface="Open Sans Italics"/>
                <a:cs typeface="Open Sans Italics"/>
                <a:sym typeface="Open Sans Italics"/>
              </a:rPr>
              <a:t>45°</a:t>
            </a:r>
            <a:r>
              <a:rPr lang="en-US" sz="2049">
                <a:solidFill>
                  <a:srgbClr val="000000"/>
                </a:solidFill>
                <a:latin typeface="Open Sans"/>
                <a:ea typeface="Open Sans"/>
                <a:cs typeface="Open Sans"/>
                <a:sym typeface="Open Sans"/>
              </a:rPr>
              <a:t>(hay còn gọi là "Hình thoi") bị nhận diện sai lệch.</a:t>
            </a:r>
          </a:p>
        </p:txBody>
      </p:sp>
      <p:sp>
        <p:nvSpPr>
          <p:cNvPr name="TextBox 23" id="23"/>
          <p:cNvSpPr txBox="true"/>
          <p:nvPr/>
        </p:nvSpPr>
        <p:spPr>
          <a:xfrm rot="0">
            <a:off x="1237655" y="5968901"/>
            <a:ext cx="2649637" cy="360605"/>
          </a:xfrm>
          <a:prstGeom prst="rect">
            <a:avLst/>
          </a:prstGeom>
        </p:spPr>
        <p:txBody>
          <a:bodyPr anchor="t" rtlCol="false" tIns="0" lIns="0" bIns="0" rIns="0">
            <a:spAutoFit/>
          </a:bodyPr>
          <a:lstStyle/>
          <a:p>
            <a:pPr algn="l">
              <a:lnSpc>
                <a:spcPts val="2995"/>
              </a:lnSpc>
            </a:pPr>
            <a:r>
              <a:rPr lang="en-US" sz="2424">
                <a:solidFill>
                  <a:srgbClr val="000000"/>
                </a:solidFill>
                <a:latin typeface="Libre Baskerville"/>
                <a:ea typeface="Libre Baskerville"/>
                <a:cs typeface="Libre Baskerville"/>
                <a:sym typeface="Libre Baskerville"/>
              </a:rPr>
              <a:t>Vấn đề phát sinh</a:t>
            </a:r>
          </a:p>
        </p:txBody>
      </p:sp>
      <p:sp>
        <p:nvSpPr>
          <p:cNvPr name="TextBox 24" id="24"/>
          <p:cNvSpPr txBox="true"/>
          <p:nvPr/>
        </p:nvSpPr>
        <p:spPr>
          <a:xfrm rot="0">
            <a:off x="1237655" y="6342906"/>
            <a:ext cx="4862661" cy="1877291"/>
          </a:xfrm>
          <a:prstGeom prst="rect">
            <a:avLst/>
          </a:prstGeom>
        </p:spPr>
        <p:txBody>
          <a:bodyPr anchor="t" rtlCol="false" tIns="0" lIns="0" bIns="0" rIns="0">
            <a:spAutoFit/>
          </a:bodyPr>
          <a:lstStyle/>
          <a:p>
            <a:pPr algn="l">
              <a:lnSpc>
                <a:spcPts val="3068"/>
              </a:lnSpc>
            </a:pPr>
            <a:r>
              <a:rPr lang="en-US" sz="1874">
                <a:solidFill>
                  <a:srgbClr val="49495A"/>
                </a:solidFill>
                <a:latin typeface="Open Sans"/>
                <a:ea typeface="Open Sans"/>
                <a:cs typeface="Open Sans"/>
                <a:sym typeface="Open Sans"/>
              </a:rPr>
              <a:t>Khi mô hình xử lý hình ảnh, </a:t>
            </a:r>
            <a:r>
              <a:rPr lang="en-US" sz="1874" b="true">
                <a:solidFill>
                  <a:srgbClr val="49495A"/>
                </a:solidFill>
                <a:latin typeface="Open Sans Bold"/>
                <a:ea typeface="Open Sans Bold"/>
                <a:cs typeface="Open Sans Bold"/>
                <a:sym typeface="Open Sans Bold"/>
              </a:rPr>
              <a:t>hình chữ nhật xoay </a:t>
            </a:r>
            <a:r>
              <a:rPr lang="en-US" sz="1874" i="true">
                <a:solidFill>
                  <a:srgbClr val="49495A"/>
                </a:solidFill>
                <a:latin typeface="Open Sans Italics"/>
                <a:ea typeface="Open Sans Italics"/>
                <a:cs typeface="Open Sans Italics"/>
                <a:sym typeface="Open Sans Italics"/>
              </a:rPr>
              <a:t>45°</a:t>
            </a:r>
            <a:r>
              <a:rPr lang="en-US" sz="1874">
                <a:solidFill>
                  <a:srgbClr val="49495A"/>
                </a:solidFill>
                <a:latin typeface="Open Sans"/>
                <a:ea typeface="Open Sans"/>
                <a:cs typeface="Open Sans"/>
                <a:sym typeface="Open Sans"/>
              </a:rPr>
              <a:t> thường bị nhận diện nhầm thành </a:t>
            </a:r>
            <a:r>
              <a:rPr lang="en-US" sz="1874">
                <a:solidFill>
                  <a:srgbClr val="FF0000"/>
                </a:solidFill>
                <a:latin typeface="Open Sans"/>
                <a:ea typeface="Open Sans"/>
                <a:cs typeface="Open Sans"/>
                <a:sym typeface="Open Sans"/>
              </a:rPr>
              <a:t>Tam giác</a:t>
            </a:r>
            <a:r>
              <a:rPr lang="en-US" sz="1874">
                <a:solidFill>
                  <a:srgbClr val="49495A"/>
                </a:solidFill>
                <a:latin typeface="Open Sans"/>
                <a:ea typeface="Open Sans"/>
                <a:cs typeface="Open Sans"/>
                <a:sym typeface="Open Sans"/>
              </a:rPr>
              <a:t>, đặc biệt là với </a:t>
            </a:r>
            <a:r>
              <a:rPr lang="en-US" sz="1874">
                <a:solidFill>
                  <a:srgbClr val="FF0000"/>
                </a:solidFill>
                <a:latin typeface="Open Sans"/>
                <a:ea typeface="Open Sans"/>
                <a:cs typeface="Open Sans"/>
                <a:sym typeface="Open Sans"/>
              </a:rPr>
              <a:t>Confidence thấp</a:t>
            </a:r>
            <a:r>
              <a:rPr lang="en-US" sz="1874">
                <a:solidFill>
                  <a:srgbClr val="49495A"/>
                </a:solidFill>
                <a:latin typeface="Open Sans"/>
                <a:ea typeface="Open Sans"/>
                <a:cs typeface="Open Sans"/>
                <a:sym typeface="Open Sans"/>
              </a:rPr>
              <a:t>. Điều này cho thấy sự thiếu vững chắc trong khả năng phân loại của mô hình.</a:t>
            </a:r>
          </a:p>
        </p:txBody>
      </p:sp>
      <p:sp>
        <p:nvSpPr>
          <p:cNvPr name="TextBox 25" id="25"/>
          <p:cNvSpPr txBox="true"/>
          <p:nvPr/>
        </p:nvSpPr>
        <p:spPr>
          <a:xfrm rot="0">
            <a:off x="6716337" y="6456809"/>
            <a:ext cx="4862661" cy="2258291"/>
          </a:xfrm>
          <a:prstGeom prst="rect">
            <a:avLst/>
          </a:prstGeom>
        </p:spPr>
        <p:txBody>
          <a:bodyPr anchor="t" rtlCol="false" tIns="0" lIns="0" bIns="0" rIns="0">
            <a:spAutoFit/>
          </a:bodyPr>
          <a:lstStyle/>
          <a:p>
            <a:pPr algn="l">
              <a:lnSpc>
                <a:spcPts val="3068"/>
              </a:lnSpc>
            </a:pPr>
            <a:r>
              <a:rPr lang="en-US" sz="1874">
                <a:solidFill>
                  <a:srgbClr val="49495A"/>
                </a:solidFill>
                <a:latin typeface="Open Sans"/>
                <a:ea typeface="Open Sans"/>
                <a:cs typeface="Open Sans"/>
                <a:sym typeface="Open Sans"/>
              </a:rPr>
              <a:t>Các phép toán hình thái học (Morphology) được áp dụng trong tiền xử lý ảnh có thể gây ra </a:t>
            </a:r>
            <a:r>
              <a:rPr lang="en-US" sz="1874">
                <a:solidFill>
                  <a:srgbClr val="FF0000"/>
                </a:solidFill>
                <a:latin typeface="Open Sans"/>
                <a:ea typeface="Open Sans"/>
                <a:cs typeface="Open Sans"/>
                <a:sym typeface="Open Sans"/>
              </a:rPr>
              <a:t>hiện tượng làm tròn các góc</a:t>
            </a:r>
            <a:r>
              <a:rPr lang="en-US" sz="1874">
                <a:solidFill>
                  <a:srgbClr val="49495A"/>
                </a:solidFill>
                <a:latin typeface="Open Sans"/>
                <a:ea typeface="Open Sans"/>
                <a:cs typeface="Open Sans"/>
                <a:sym typeface="Open Sans"/>
              </a:rPr>
              <a:t>. Một hình chữ nhật sắc nét có thể bị biến đổi thành hình có góc bo tròn, dẫn đến việc mất đi đặc trưng hình học quan trọng.</a:t>
            </a:r>
          </a:p>
        </p:txBody>
      </p:sp>
      <p:sp>
        <p:nvSpPr>
          <p:cNvPr name="TextBox 26" id="26"/>
          <p:cNvSpPr txBox="true"/>
          <p:nvPr/>
        </p:nvSpPr>
        <p:spPr>
          <a:xfrm rot="0">
            <a:off x="12244685" y="5968901"/>
            <a:ext cx="4862661" cy="732080"/>
          </a:xfrm>
          <a:prstGeom prst="rect">
            <a:avLst/>
          </a:prstGeom>
        </p:spPr>
        <p:txBody>
          <a:bodyPr anchor="t" rtlCol="false" tIns="0" lIns="0" bIns="0" rIns="0">
            <a:spAutoFit/>
          </a:bodyPr>
          <a:lstStyle/>
          <a:p>
            <a:pPr algn="l">
              <a:lnSpc>
                <a:spcPts val="2995"/>
              </a:lnSpc>
            </a:pPr>
            <a:r>
              <a:rPr lang="en-US" sz="2424">
                <a:solidFill>
                  <a:srgbClr val="000000"/>
                </a:solidFill>
                <a:latin typeface="Libre Baskerville"/>
                <a:ea typeface="Libre Baskerville"/>
                <a:cs typeface="Libre Baskerville"/>
                <a:sym typeface="Libre Baskerville"/>
              </a:rPr>
              <a:t>Nguyên nhân 2: Thiếu đa dạng dữ liệu</a:t>
            </a:r>
          </a:p>
        </p:txBody>
      </p:sp>
      <p:sp>
        <p:nvSpPr>
          <p:cNvPr name="TextBox 27" id="27"/>
          <p:cNvSpPr txBox="true"/>
          <p:nvPr/>
        </p:nvSpPr>
        <p:spPr>
          <a:xfrm rot="0">
            <a:off x="12196167" y="6624782"/>
            <a:ext cx="4862661" cy="1877291"/>
          </a:xfrm>
          <a:prstGeom prst="rect">
            <a:avLst/>
          </a:prstGeom>
        </p:spPr>
        <p:txBody>
          <a:bodyPr anchor="t" rtlCol="false" tIns="0" lIns="0" bIns="0" rIns="0">
            <a:spAutoFit/>
          </a:bodyPr>
          <a:lstStyle/>
          <a:p>
            <a:pPr algn="l">
              <a:lnSpc>
                <a:spcPts val="3068"/>
              </a:lnSpc>
            </a:pPr>
            <a:r>
              <a:rPr lang="en-US" sz="1874">
                <a:solidFill>
                  <a:srgbClr val="49495A"/>
                </a:solidFill>
                <a:latin typeface="Open Sans"/>
                <a:ea typeface="Open Sans"/>
                <a:cs typeface="Open Sans"/>
                <a:sym typeface="Open Sans"/>
              </a:rPr>
              <a:t>Dataset huấn luyện có thể </a:t>
            </a:r>
            <a:r>
              <a:rPr lang="en-US" sz="1874">
                <a:solidFill>
                  <a:srgbClr val="FF0000"/>
                </a:solidFill>
                <a:latin typeface="Open Sans"/>
                <a:ea typeface="Open Sans"/>
                <a:cs typeface="Open Sans"/>
                <a:sym typeface="Open Sans"/>
              </a:rPr>
              <a:t>thiếu các mẫu hình học</a:t>
            </a:r>
            <a:r>
              <a:rPr lang="en-US" sz="1874">
                <a:solidFill>
                  <a:srgbClr val="49495A"/>
                </a:solidFill>
                <a:latin typeface="Open Sans"/>
                <a:ea typeface="Open Sans"/>
                <a:cs typeface="Open Sans"/>
                <a:sym typeface="Open Sans"/>
              </a:rPr>
              <a:t> đã được xoay trong khoảng </a:t>
            </a:r>
            <a:r>
              <a:rPr lang="en-US" sz="1874" i="true">
                <a:solidFill>
                  <a:srgbClr val="49495A"/>
                </a:solidFill>
                <a:latin typeface="Open Sans Italics"/>
                <a:ea typeface="Open Sans Italics"/>
                <a:cs typeface="Open Sans Italics"/>
                <a:sym typeface="Open Sans Italics"/>
              </a:rPr>
              <a:t>30°- 60°</a:t>
            </a:r>
            <a:r>
              <a:rPr lang="en-US" sz="1874">
                <a:solidFill>
                  <a:srgbClr val="49495A"/>
                </a:solidFill>
                <a:latin typeface="Open Sans"/>
                <a:ea typeface="Open Sans"/>
                <a:cs typeface="Open Sans"/>
                <a:sym typeface="Open Sans"/>
              </a:rPr>
              <a:t>. Điều này làm cho mô hình không học được cách nhận diện hiệu quả các hình dạng trong nhiều góc nhìn khác nhau.</a:t>
            </a:r>
          </a:p>
        </p:txBody>
      </p:sp>
      <p:sp>
        <p:nvSpPr>
          <p:cNvPr name="TextBox 28" id="28"/>
          <p:cNvSpPr txBox="true"/>
          <p:nvPr/>
        </p:nvSpPr>
        <p:spPr>
          <a:xfrm rot="0">
            <a:off x="1703486" y="9309072"/>
            <a:ext cx="15555814" cy="818458"/>
          </a:xfrm>
          <a:prstGeom prst="rect">
            <a:avLst/>
          </a:prstGeom>
        </p:spPr>
        <p:txBody>
          <a:bodyPr anchor="t" rtlCol="false" tIns="0" lIns="0" bIns="0" rIns="0">
            <a:spAutoFit/>
          </a:bodyPr>
          <a:lstStyle/>
          <a:p>
            <a:pPr algn="l">
              <a:lnSpc>
                <a:spcPts val="3395"/>
              </a:lnSpc>
            </a:pPr>
            <a:r>
              <a:rPr lang="en-US" sz="2074" b="true">
                <a:solidFill>
                  <a:srgbClr val="000000"/>
                </a:solidFill>
                <a:latin typeface="Open Sans Bold"/>
                <a:ea typeface="Open Sans Bold"/>
                <a:cs typeface="Open Sans Bold"/>
                <a:sym typeface="Open Sans Bold"/>
              </a:rPr>
              <a:t>Ghi chú quan trọng:</a:t>
            </a:r>
            <a:r>
              <a:rPr lang="en-US" sz="2074">
                <a:solidFill>
                  <a:srgbClr val="000000"/>
                </a:solidFill>
                <a:latin typeface="Open Sans"/>
                <a:ea typeface="Open Sans"/>
                <a:cs typeface="Open Sans"/>
                <a:sym typeface="Open Sans"/>
              </a:rPr>
              <a:t> "Vấn đề Góc Xoay" này không chỉ là một lỗi mà còn là cơ hội để </a:t>
            </a:r>
            <a:r>
              <a:rPr lang="en-US" sz="2074">
                <a:solidFill>
                  <a:srgbClr val="007BFF"/>
                </a:solidFill>
                <a:latin typeface="Open Sans"/>
                <a:ea typeface="Open Sans"/>
                <a:cs typeface="Open Sans"/>
                <a:sym typeface="Open Sans"/>
              </a:rPr>
              <a:t>Debug và Iterate</a:t>
            </a:r>
            <a:r>
              <a:rPr lang="en-US" sz="2074">
                <a:solidFill>
                  <a:srgbClr val="000000"/>
                </a:solidFill>
                <a:latin typeface="Open Sans"/>
                <a:ea typeface="Open Sans"/>
                <a:cs typeface="Open Sans"/>
                <a:sym typeface="Open Sans"/>
              </a:rPr>
              <a:t> (gỡ lỗi và lặp lại) quá trình phát triển mô hình, thể hiện khả năng ứng phó với các thách thức trong thực tế.</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682824" y="517326"/>
            <a:ext cx="13531354" cy="569666"/>
          </a:xfrm>
          <a:prstGeom prst="rect">
            <a:avLst/>
          </a:prstGeom>
        </p:spPr>
        <p:txBody>
          <a:bodyPr anchor="t" rtlCol="false" tIns="0" lIns="0" bIns="0" rIns="0">
            <a:spAutoFit/>
          </a:bodyPr>
          <a:lstStyle/>
          <a:p>
            <a:pPr algn="l">
              <a:lnSpc>
                <a:spcPts val="4559"/>
              </a:lnSpc>
            </a:pPr>
            <a:r>
              <a:rPr lang="en-US" sz="3662">
                <a:solidFill>
                  <a:srgbClr val="403CCF"/>
                </a:solidFill>
                <a:latin typeface="Libre Baskerville"/>
                <a:ea typeface="Libre Baskerville"/>
                <a:cs typeface="Libre Baskerville"/>
                <a:sym typeface="Libre Baskerville"/>
              </a:rPr>
              <a:t>Giải Pháp: Synthetic Data Generation (Focused Rotation)</a:t>
            </a:r>
          </a:p>
        </p:txBody>
      </p:sp>
      <p:sp>
        <p:nvSpPr>
          <p:cNvPr name="TextBox 7" id="7"/>
          <p:cNvSpPr txBox="true"/>
          <p:nvPr/>
        </p:nvSpPr>
        <p:spPr>
          <a:xfrm rot="0">
            <a:off x="682824" y="1250454"/>
            <a:ext cx="16922354" cy="401003"/>
          </a:xfrm>
          <a:prstGeom prst="rect">
            <a:avLst/>
          </a:prstGeom>
        </p:spPr>
        <p:txBody>
          <a:bodyPr anchor="t" rtlCol="false" tIns="0" lIns="0" bIns="0" rIns="0">
            <a:spAutoFit/>
          </a:bodyPr>
          <a:lstStyle/>
          <a:p>
            <a:pPr algn="l">
              <a:lnSpc>
                <a:spcPts val="3412"/>
              </a:lnSpc>
            </a:pPr>
            <a:r>
              <a:rPr lang="en-US" sz="2099">
                <a:solidFill>
                  <a:srgbClr val="000000"/>
                </a:solidFill>
                <a:latin typeface="Open Sans"/>
                <a:ea typeface="Open Sans"/>
                <a:cs typeface="Open Sans"/>
                <a:sym typeface="Open Sans"/>
              </a:rPr>
              <a:t>Chiến lược tạo dữ liệu tổng hợp để giải quyết "Vấn đề Góc Xoay" bằng cách tập trung vào vùng thiếu hụt.</a:t>
            </a:r>
          </a:p>
        </p:txBody>
      </p:sp>
      <p:grpSp>
        <p:nvGrpSpPr>
          <p:cNvPr name="Group 8" id="8"/>
          <p:cNvGrpSpPr>
            <a:grpSpLocks noChangeAspect="true"/>
          </p:cNvGrpSpPr>
          <p:nvPr/>
        </p:nvGrpSpPr>
        <p:grpSpPr>
          <a:xfrm rot="0">
            <a:off x="682824" y="1999209"/>
            <a:ext cx="8367415" cy="3777740"/>
            <a:chOff x="0" y="0"/>
            <a:chExt cx="8822135" cy="3983038"/>
          </a:xfrm>
        </p:grpSpPr>
        <p:sp>
          <p:nvSpPr>
            <p:cNvPr name="Freeform 9" id="9" descr="preencoded.png"/>
            <p:cNvSpPr/>
            <p:nvPr/>
          </p:nvSpPr>
          <p:spPr>
            <a:xfrm flipH="false" flipV="false" rot="0">
              <a:off x="0" y="0"/>
              <a:ext cx="8822182" cy="3983101"/>
            </a:xfrm>
            <a:custGeom>
              <a:avLst/>
              <a:gdLst/>
              <a:ahLst/>
              <a:cxnLst/>
              <a:rect r="r" b="b" t="t" l="l"/>
              <a:pathLst>
                <a:path h="3983101" w="8822182">
                  <a:moveTo>
                    <a:pt x="0" y="0"/>
                  </a:moveTo>
                  <a:lnTo>
                    <a:pt x="8822182" y="0"/>
                  </a:lnTo>
                  <a:lnTo>
                    <a:pt x="8822182" y="3983101"/>
                  </a:lnTo>
                  <a:lnTo>
                    <a:pt x="0" y="3983101"/>
                  </a:lnTo>
                  <a:lnTo>
                    <a:pt x="0" y="0"/>
                  </a:lnTo>
                  <a:close/>
                </a:path>
              </a:pathLst>
            </a:custGeom>
            <a:blipFill>
              <a:blip r:embed="rId3"/>
              <a:stretch>
                <a:fillRect l="0" t="-35" r="0" b="-33"/>
              </a:stretch>
            </a:blipFill>
          </p:spPr>
        </p:sp>
      </p:grpSp>
      <p:grpSp>
        <p:nvGrpSpPr>
          <p:cNvPr name="Group 10" id="10"/>
          <p:cNvGrpSpPr>
            <a:grpSpLocks noChangeAspect="true"/>
          </p:cNvGrpSpPr>
          <p:nvPr/>
        </p:nvGrpSpPr>
        <p:grpSpPr>
          <a:xfrm rot="0">
            <a:off x="10491522" y="1899107"/>
            <a:ext cx="5780239" cy="4321462"/>
            <a:chOff x="0" y="0"/>
            <a:chExt cx="8822135" cy="6595665"/>
          </a:xfrm>
        </p:grpSpPr>
        <p:sp>
          <p:nvSpPr>
            <p:cNvPr name="Freeform 11" id="11" descr="preencoded.png"/>
            <p:cNvSpPr/>
            <p:nvPr/>
          </p:nvSpPr>
          <p:spPr>
            <a:xfrm flipH="false" flipV="false" rot="0">
              <a:off x="0" y="0"/>
              <a:ext cx="8822182" cy="6595618"/>
            </a:xfrm>
            <a:custGeom>
              <a:avLst/>
              <a:gdLst/>
              <a:ahLst/>
              <a:cxnLst/>
              <a:rect r="r" b="b" t="t" l="l"/>
              <a:pathLst>
                <a:path h="6595618" w="8822182">
                  <a:moveTo>
                    <a:pt x="0" y="0"/>
                  </a:moveTo>
                  <a:lnTo>
                    <a:pt x="8822182" y="0"/>
                  </a:lnTo>
                  <a:lnTo>
                    <a:pt x="8822182" y="6595618"/>
                  </a:lnTo>
                  <a:lnTo>
                    <a:pt x="0" y="6595618"/>
                  </a:lnTo>
                  <a:lnTo>
                    <a:pt x="0" y="0"/>
                  </a:lnTo>
                  <a:close/>
                </a:path>
              </a:pathLst>
            </a:custGeom>
            <a:blipFill>
              <a:blip r:embed="rId4"/>
              <a:stretch>
                <a:fillRect l="-57" t="0" r="-57" b="0"/>
              </a:stretch>
            </a:blipFill>
          </p:spPr>
        </p:sp>
      </p:grpSp>
      <p:grpSp>
        <p:nvGrpSpPr>
          <p:cNvPr name="Group 12" id="12"/>
          <p:cNvGrpSpPr/>
          <p:nvPr/>
        </p:nvGrpSpPr>
        <p:grpSpPr>
          <a:xfrm rot="0">
            <a:off x="682824" y="6691349"/>
            <a:ext cx="5536704" cy="2491347"/>
            <a:chOff x="0" y="0"/>
            <a:chExt cx="7382272" cy="3321796"/>
          </a:xfrm>
        </p:grpSpPr>
        <p:sp>
          <p:nvSpPr>
            <p:cNvPr name="Freeform 13" id="13"/>
            <p:cNvSpPr/>
            <p:nvPr/>
          </p:nvSpPr>
          <p:spPr>
            <a:xfrm flipH="false" flipV="false" rot="0">
              <a:off x="0" y="0"/>
              <a:ext cx="7382256" cy="3321843"/>
            </a:xfrm>
            <a:custGeom>
              <a:avLst/>
              <a:gdLst/>
              <a:ahLst/>
              <a:cxnLst/>
              <a:rect r="r" b="b" t="t" l="l"/>
              <a:pathLst>
                <a:path h="3321843" w="7382256">
                  <a:moveTo>
                    <a:pt x="0" y="183899"/>
                  </a:moveTo>
                  <a:cubicBezTo>
                    <a:pt x="0" y="82371"/>
                    <a:pt x="54610" y="0"/>
                    <a:pt x="121920" y="0"/>
                  </a:cubicBezTo>
                  <a:lnTo>
                    <a:pt x="7260336" y="0"/>
                  </a:lnTo>
                  <a:cubicBezTo>
                    <a:pt x="7327646" y="0"/>
                    <a:pt x="7382256" y="82371"/>
                    <a:pt x="7382256" y="183899"/>
                  </a:cubicBezTo>
                  <a:lnTo>
                    <a:pt x="7382256" y="3137968"/>
                  </a:lnTo>
                  <a:cubicBezTo>
                    <a:pt x="7382256" y="3239496"/>
                    <a:pt x="7327646" y="3321843"/>
                    <a:pt x="7260336" y="3321843"/>
                  </a:cubicBezTo>
                  <a:lnTo>
                    <a:pt x="121920" y="3321843"/>
                  </a:lnTo>
                  <a:cubicBezTo>
                    <a:pt x="54610" y="3321843"/>
                    <a:pt x="0" y="3239496"/>
                    <a:pt x="0" y="3137968"/>
                  </a:cubicBezTo>
                  <a:close/>
                </a:path>
              </a:pathLst>
            </a:custGeom>
            <a:solidFill>
              <a:srgbClr val="FBFAFF"/>
            </a:solidFill>
            <a:ln w="12700">
              <a:solidFill>
                <a:srgbClr val="000000"/>
              </a:solidFill>
            </a:ln>
          </p:spPr>
        </p:sp>
      </p:grpSp>
      <p:grpSp>
        <p:nvGrpSpPr>
          <p:cNvPr name="Group 14" id="14"/>
          <p:cNvGrpSpPr>
            <a:grpSpLocks noChangeAspect="true"/>
          </p:cNvGrpSpPr>
          <p:nvPr/>
        </p:nvGrpSpPr>
        <p:grpSpPr>
          <a:xfrm rot="0">
            <a:off x="682823" y="6681042"/>
            <a:ext cx="5536704" cy="76200"/>
            <a:chOff x="0" y="0"/>
            <a:chExt cx="7382272" cy="101600"/>
          </a:xfrm>
        </p:grpSpPr>
        <p:sp>
          <p:nvSpPr>
            <p:cNvPr name="Freeform 15" id="15" descr="preencoded.png"/>
            <p:cNvSpPr/>
            <p:nvPr/>
          </p:nvSpPr>
          <p:spPr>
            <a:xfrm flipH="false" flipV="false" rot="0">
              <a:off x="0" y="0"/>
              <a:ext cx="7382256" cy="101600"/>
            </a:xfrm>
            <a:custGeom>
              <a:avLst/>
              <a:gdLst/>
              <a:ahLst/>
              <a:cxnLst/>
              <a:rect r="r" b="b" t="t" l="l"/>
              <a:pathLst>
                <a:path h="101600" w="7382256">
                  <a:moveTo>
                    <a:pt x="0" y="0"/>
                  </a:moveTo>
                  <a:lnTo>
                    <a:pt x="7382256" y="0"/>
                  </a:lnTo>
                  <a:lnTo>
                    <a:pt x="7382256" y="101600"/>
                  </a:lnTo>
                  <a:lnTo>
                    <a:pt x="0" y="101600"/>
                  </a:lnTo>
                  <a:lnTo>
                    <a:pt x="0" y="0"/>
                  </a:lnTo>
                  <a:close/>
                </a:path>
              </a:pathLst>
            </a:custGeom>
            <a:blipFill>
              <a:blip r:embed="rId5"/>
              <a:stretch>
                <a:fillRect l="0" t="-24" r="0" b="-24"/>
              </a:stretch>
            </a:blipFill>
          </p:spPr>
        </p:sp>
      </p:grpSp>
      <p:grpSp>
        <p:nvGrpSpPr>
          <p:cNvPr name="Group 16" id="16"/>
          <p:cNvGrpSpPr>
            <a:grpSpLocks noChangeAspect="true"/>
          </p:cNvGrpSpPr>
          <p:nvPr/>
        </p:nvGrpSpPr>
        <p:grpSpPr>
          <a:xfrm rot="0">
            <a:off x="3217069" y="7296894"/>
            <a:ext cx="468214" cy="468214"/>
            <a:chOff x="0" y="0"/>
            <a:chExt cx="624285" cy="624285"/>
          </a:xfrm>
        </p:grpSpPr>
        <p:sp>
          <p:nvSpPr>
            <p:cNvPr name="Freeform 17" id="17" descr="preencoded.png"/>
            <p:cNvSpPr/>
            <p:nvPr/>
          </p:nvSpPr>
          <p:spPr>
            <a:xfrm flipH="false" flipV="false" rot="0">
              <a:off x="0" y="0"/>
              <a:ext cx="624332" cy="624332"/>
            </a:xfrm>
            <a:custGeom>
              <a:avLst/>
              <a:gdLst/>
              <a:ahLst/>
              <a:cxnLst/>
              <a:rect r="r" b="b" t="t" l="l"/>
              <a:pathLst>
                <a:path h="624332" w="624332">
                  <a:moveTo>
                    <a:pt x="0" y="0"/>
                  </a:moveTo>
                  <a:lnTo>
                    <a:pt x="624332" y="0"/>
                  </a:lnTo>
                  <a:lnTo>
                    <a:pt x="624332" y="624332"/>
                  </a:lnTo>
                  <a:lnTo>
                    <a:pt x="0" y="624332"/>
                  </a:lnTo>
                  <a:lnTo>
                    <a:pt x="0" y="0"/>
                  </a:lnTo>
                  <a:close/>
                </a:path>
              </a:pathLst>
            </a:custGeom>
            <a:blipFill>
              <a:blip r:embed="rId6"/>
              <a:stretch>
                <a:fillRect l="0" t="0" r="7" b="7"/>
              </a:stretch>
            </a:blipFill>
          </p:spPr>
        </p:sp>
      </p:grpSp>
      <p:sp>
        <p:nvSpPr>
          <p:cNvPr name="Freeform 18" id="18" descr="preencoded.png"/>
          <p:cNvSpPr/>
          <p:nvPr/>
        </p:nvSpPr>
        <p:spPr>
          <a:xfrm flipH="false" flipV="false" rot="0">
            <a:off x="3357563" y="7109667"/>
            <a:ext cx="187226" cy="187226"/>
          </a:xfrm>
          <a:custGeom>
            <a:avLst/>
            <a:gdLst/>
            <a:ahLst/>
            <a:cxnLst/>
            <a:rect r="r" b="b" t="t" l="l"/>
            <a:pathLst>
              <a:path h="187226" w="187226">
                <a:moveTo>
                  <a:pt x="0" y="0"/>
                </a:moveTo>
                <a:lnTo>
                  <a:pt x="187226" y="0"/>
                </a:lnTo>
                <a:lnTo>
                  <a:pt x="187226" y="187227"/>
                </a:lnTo>
                <a:lnTo>
                  <a:pt x="0" y="1872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838795" y="6986379"/>
            <a:ext cx="3780433" cy="347345"/>
          </a:xfrm>
          <a:prstGeom prst="rect">
            <a:avLst/>
          </a:prstGeom>
        </p:spPr>
        <p:txBody>
          <a:bodyPr anchor="t" rtlCol="false" tIns="0" lIns="0" bIns="0" rIns="0">
            <a:spAutoFit/>
          </a:bodyPr>
          <a:lstStyle/>
          <a:p>
            <a:pPr algn="l">
              <a:lnSpc>
                <a:spcPts val="2874"/>
              </a:lnSpc>
            </a:pPr>
            <a:r>
              <a:rPr lang="en-US" sz="2299">
                <a:solidFill>
                  <a:srgbClr val="000000"/>
                </a:solidFill>
                <a:latin typeface="Libre Baskerville"/>
                <a:ea typeface="Libre Baskerville"/>
                <a:cs typeface="Libre Baskerville"/>
                <a:sym typeface="Libre Baskerville"/>
              </a:rPr>
              <a:t>Hành động: Bổ sung mẫu</a:t>
            </a:r>
          </a:p>
        </p:txBody>
      </p:sp>
      <p:sp>
        <p:nvSpPr>
          <p:cNvPr name="TextBox 20" id="20"/>
          <p:cNvSpPr txBox="true"/>
          <p:nvPr/>
        </p:nvSpPr>
        <p:spPr>
          <a:xfrm rot="0">
            <a:off x="857846" y="7439769"/>
            <a:ext cx="5186660" cy="1756528"/>
          </a:xfrm>
          <a:prstGeom prst="rect">
            <a:avLst/>
          </a:prstGeom>
        </p:spPr>
        <p:txBody>
          <a:bodyPr anchor="t" rtlCol="false" tIns="0" lIns="0" bIns="0" rIns="0">
            <a:spAutoFit/>
          </a:bodyPr>
          <a:lstStyle/>
          <a:p>
            <a:pPr algn="l">
              <a:lnSpc>
                <a:spcPts val="3569"/>
              </a:lnSpc>
            </a:pPr>
            <a:r>
              <a:rPr lang="en-US" sz="2187">
                <a:solidFill>
                  <a:srgbClr val="000000"/>
                </a:solidFill>
                <a:latin typeface="Open Sans"/>
                <a:ea typeface="Open Sans"/>
                <a:cs typeface="Open Sans"/>
                <a:sym typeface="Open Sans"/>
              </a:rPr>
              <a:t>Tạo thêm khoảng </a:t>
            </a:r>
            <a:r>
              <a:rPr lang="en-US" sz="2187" i="true">
                <a:solidFill>
                  <a:srgbClr val="000000"/>
                </a:solidFill>
                <a:latin typeface="Open Sans Italics"/>
                <a:ea typeface="Open Sans Italics"/>
                <a:cs typeface="Open Sans Italics"/>
                <a:sym typeface="Open Sans Italics"/>
              </a:rPr>
              <a:t>1500</a:t>
            </a:r>
            <a:r>
              <a:rPr lang="en-US" sz="2187">
                <a:solidFill>
                  <a:srgbClr val="000000"/>
                </a:solidFill>
                <a:latin typeface="Open Sans"/>
                <a:ea typeface="Open Sans"/>
                <a:cs typeface="Open Sans"/>
                <a:sym typeface="Open Sans"/>
              </a:rPr>
              <a:t> mẫu hình học mới (ví dụ: hình chữ nhật, tam giác, tròn) thông qua quá trình tăng cường dữ liệu.</a:t>
            </a:r>
          </a:p>
        </p:txBody>
      </p:sp>
      <p:grpSp>
        <p:nvGrpSpPr>
          <p:cNvPr name="Group 21" id="21"/>
          <p:cNvGrpSpPr/>
          <p:nvPr/>
        </p:nvGrpSpPr>
        <p:grpSpPr>
          <a:xfrm rot="0">
            <a:off x="6281812" y="6424641"/>
            <a:ext cx="5536852" cy="1651695"/>
            <a:chOff x="0" y="0"/>
            <a:chExt cx="7382470" cy="2202260"/>
          </a:xfrm>
        </p:grpSpPr>
        <p:sp>
          <p:nvSpPr>
            <p:cNvPr name="Freeform 22" id="22"/>
            <p:cNvSpPr/>
            <p:nvPr/>
          </p:nvSpPr>
          <p:spPr>
            <a:xfrm flipH="false" flipV="false" rot="0">
              <a:off x="0" y="0"/>
              <a:ext cx="7382510" cy="2202307"/>
            </a:xfrm>
            <a:custGeom>
              <a:avLst/>
              <a:gdLst/>
              <a:ahLst/>
              <a:cxnLst/>
              <a:rect r="r" b="b" t="t" l="l"/>
              <a:pathLst>
                <a:path h="2202307" w="7382510">
                  <a:moveTo>
                    <a:pt x="0" y="121920"/>
                  </a:moveTo>
                  <a:cubicBezTo>
                    <a:pt x="0" y="54610"/>
                    <a:pt x="54610" y="0"/>
                    <a:pt x="121920" y="0"/>
                  </a:cubicBezTo>
                  <a:lnTo>
                    <a:pt x="7260590" y="0"/>
                  </a:lnTo>
                  <a:cubicBezTo>
                    <a:pt x="7327900" y="0"/>
                    <a:pt x="7382510" y="54610"/>
                    <a:pt x="7382510" y="121920"/>
                  </a:cubicBezTo>
                  <a:lnTo>
                    <a:pt x="7382510" y="2080387"/>
                  </a:lnTo>
                  <a:cubicBezTo>
                    <a:pt x="7382510" y="2147697"/>
                    <a:pt x="7327900" y="2202307"/>
                    <a:pt x="7260590" y="2202307"/>
                  </a:cubicBezTo>
                  <a:lnTo>
                    <a:pt x="121920" y="2202307"/>
                  </a:lnTo>
                  <a:cubicBezTo>
                    <a:pt x="54610" y="2202307"/>
                    <a:pt x="0" y="2147697"/>
                    <a:pt x="0" y="2080387"/>
                  </a:cubicBezTo>
                  <a:close/>
                </a:path>
              </a:pathLst>
            </a:custGeom>
            <a:solidFill>
              <a:srgbClr val="FBFAFF"/>
            </a:solidFill>
            <a:ln w="12700">
              <a:solidFill>
                <a:srgbClr val="000000"/>
              </a:solidFill>
            </a:ln>
          </p:spPr>
        </p:sp>
      </p:grpSp>
      <p:grpSp>
        <p:nvGrpSpPr>
          <p:cNvPr name="Group 23" id="23"/>
          <p:cNvGrpSpPr>
            <a:grpSpLocks noChangeAspect="true"/>
          </p:cNvGrpSpPr>
          <p:nvPr/>
        </p:nvGrpSpPr>
        <p:grpSpPr>
          <a:xfrm rot="0">
            <a:off x="6375499" y="6691349"/>
            <a:ext cx="5536852" cy="76200"/>
            <a:chOff x="0" y="0"/>
            <a:chExt cx="7382470" cy="101600"/>
          </a:xfrm>
        </p:grpSpPr>
        <p:sp>
          <p:nvSpPr>
            <p:cNvPr name="Freeform 24" id="24" descr="preencoded.png"/>
            <p:cNvSpPr/>
            <p:nvPr/>
          </p:nvSpPr>
          <p:spPr>
            <a:xfrm flipH="false" flipV="false" rot="0">
              <a:off x="0" y="0"/>
              <a:ext cx="7382510" cy="101600"/>
            </a:xfrm>
            <a:custGeom>
              <a:avLst/>
              <a:gdLst/>
              <a:ahLst/>
              <a:cxnLst/>
              <a:rect r="r" b="b" t="t" l="l"/>
              <a:pathLst>
                <a:path h="101600" w="7382510">
                  <a:moveTo>
                    <a:pt x="0" y="0"/>
                  </a:moveTo>
                  <a:lnTo>
                    <a:pt x="7382510" y="0"/>
                  </a:lnTo>
                  <a:lnTo>
                    <a:pt x="7382510" y="101600"/>
                  </a:lnTo>
                  <a:lnTo>
                    <a:pt x="0" y="101600"/>
                  </a:lnTo>
                  <a:lnTo>
                    <a:pt x="0" y="0"/>
                  </a:lnTo>
                  <a:close/>
                </a:path>
              </a:pathLst>
            </a:custGeom>
            <a:blipFill>
              <a:blip r:embed="rId5"/>
              <a:stretch>
                <a:fillRect l="0" t="-25" r="0" b="-25"/>
              </a:stretch>
            </a:blipFill>
          </p:spPr>
        </p:sp>
      </p:grpSp>
      <p:grpSp>
        <p:nvGrpSpPr>
          <p:cNvPr name="Group 25" id="25"/>
          <p:cNvGrpSpPr>
            <a:grpSpLocks noChangeAspect="true"/>
          </p:cNvGrpSpPr>
          <p:nvPr/>
        </p:nvGrpSpPr>
        <p:grpSpPr>
          <a:xfrm rot="0">
            <a:off x="8909745" y="7296894"/>
            <a:ext cx="468214" cy="468214"/>
            <a:chOff x="0" y="0"/>
            <a:chExt cx="624285" cy="624285"/>
          </a:xfrm>
        </p:grpSpPr>
        <p:sp>
          <p:nvSpPr>
            <p:cNvPr name="Freeform 26" id="26" descr="preencoded.png"/>
            <p:cNvSpPr/>
            <p:nvPr/>
          </p:nvSpPr>
          <p:spPr>
            <a:xfrm flipH="false" flipV="false" rot="0">
              <a:off x="0" y="0"/>
              <a:ext cx="624332" cy="624332"/>
            </a:xfrm>
            <a:custGeom>
              <a:avLst/>
              <a:gdLst/>
              <a:ahLst/>
              <a:cxnLst/>
              <a:rect r="r" b="b" t="t" l="l"/>
              <a:pathLst>
                <a:path h="624332" w="624332">
                  <a:moveTo>
                    <a:pt x="0" y="0"/>
                  </a:moveTo>
                  <a:lnTo>
                    <a:pt x="624332" y="0"/>
                  </a:lnTo>
                  <a:lnTo>
                    <a:pt x="624332" y="624332"/>
                  </a:lnTo>
                  <a:lnTo>
                    <a:pt x="0" y="624332"/>
                  </a:lnTo>
                  <a:lnTo>
                    <a:pt x="0" y="0"/>
                  </a:lnTo>
                  <a:close/>
                </a:path>
              </a:pathLst>
            </a:custGeom>
            <a:blipFill>
              <a:blip r:embed="rId6"/>
              <a:stretch>
                <a:fillRect l="0" t="0" r="7" b="7"/>
              </a:stretch>
            </a:blipFill>
          </p:spPr>
        </p:sp>
      </p:grpSp>
      <p:sp>
        <p:nvSpPr>
          <p:cNvPr name="Freeform 27" id="27" descr="preencoded.png"/>
          <p:cNvSpPr/>
          <p:nvPr/>
        </p:nvSpPr>
        <p:spPr>
          <a:xfrm flipH="false" flipV="false" rot="0">
            <a:off x="9050239" y="7437239"/>
            <a:ext cx="187226" cy="187226"/>
          </a:xfrm>
          <a:custGeom>
            <a:avLst/>
            <a:gdLst/>
            <a:ahLst/>
            <a:cxnLst/>
            <a:rect r="r" b="b" t="t" l="l"/>
            <a:pathLst>
              <a:path h="187226" w="187226">
                <a:moveTo>
                  <a:pt x="0" y="0"/>
                </a:moveTo>
                <a:lnTo>
                  <a:pt x="187226" y="0"/>
                </a:lnTo>
                <a:lnTo>
                  <a:pt x="187226" y="187226"/>
                </a:lnTo>
                <a:lnTo>
                  <a:pt x="0" y="187226"/>
                </a:lnTo>
                <a:lnTo>
                  <a:pt x="0" y="0"/>
                </a:lnTo>
                <a:close/>
              </a:path>
            </a:pathLst>
          </a:custGeom>
          <a:blipFill>
            <a:blip r:embed="rId9">
              <a:extLst>
                <a:ext uri="{96DAC541-7B7A-43D3-8B79-37D633B846F1}">
                  <asvg:svgBlip xmlns:asvg="http://schemas.microsoft.com/office/drawing/2016/SVG/main" r:embed="rId10"/>
                </a:ext>
              </a:extLst>
            </a:blip>
            <a:stretch>
              <a:fillRect l="-2500" t="0" r="-2500" b="0"/>
            </a:stretch>
          </a:blipFill>
        </p:spPr>
      </p:sp>
      <p:sp>
        <p:nvSpPr>
          <p:cNvPr name="TextBox 28" id="28"/>
          <p:cNvSpPr txBox="true"/>
          <p:nvPr/>
        </p:nvSpPr>
        <p:spPr>
          <a:xfrm rot="0">
            <a:off x="6375499" y="7015199"/>
            <a:ext cx="4019649" cy="347345"/>
          </a:xfrm>
          <a:prstGeom prst="rect">
            <a:avLst/>
          </a:prstGeom>
        </p:spPr>
        <p:txBody>
          <a:bodyPr anchor="t" rtlCol="false" tIns="0" lIns="0" bIns="0" rIns="0">
            <a:spAutoFit/>
          </a:bodyPr>
          <a:lstStyle/>
          <a:p>
            <a:pPr algn="l">
              <a:lnSpc>
                <a:spcPts val="2874"/>
              </a:lnSpc>
            </a:pPr>
            <a:r>
              <a:rPr lang="en-US" sz="2299">
                <a:solidFill>
                  <a:srgbClr val="000000"/>
                </a:solidFill>
                <a:latin typeface="Libre Baskerville"/>
                <a:ea typeface="Libre Baskerville"/>
                <a:cs typeface="Libre Baskerville"/>
                <a:sym typeface="Libre Baskerville"/>
              </a:rPr>
              <a:t>Chiến lược: Xoay tập trung</a:t>
            </a:r>
          </a:p>
        </p:txBody>
      </p:sp>
      <p:sp>
        <p:nvSpPr>
          <p:cNvPr name="TextBox 29" id="29"/>
          <p:cNvSpPr txBox="true"/>
          <p:nvPr/>
        </p:nvSpPr>
        <p:spPr>
          <a:xfrm rot="0">
            <a:off x="6456834" y="7351514"/>
            <a:ext cx="5186809" cy="1685809"/>
          </a:xfrm>
          <a:prstGeom prst="rect">
            <a:avLst/>
          </a:prstGeom>
        </p:spPr>
        <p:txBody>
          <a:bodyPr anchor="t" rtlCol="false" tIns="0" lIns="0" bIns="0" rIns="0">
            <a:spAutoFit/>
          </a:bodyPr>
          <a:lstStyle/>
          <a:p>
            <a:pPr algn="l">
              <a:lnSpc>
                <a:spcPts val="3405"/>
              </a:lnSpc>
            </a:pPr>
            <a:r>
              <a:rPr lang="en-US" sz="2087">
                <a:solidFill>
                  <a:srgbClr val="000000"/>
                </a:solidFill>
                <a:latin typeface="Open Sans"/>
                <a:ea typeface="Open Sans"/>
                <a:cs typeface="Open Sans"/>
                <a:sym typeface="Open Sans"/>
              </a:rPr>
              <a:t>Các mẫu mới được tạo ra bằng cách áp dụng phép xoay ngẫu nhiên trong khoảng </a:t>
            </a:r>
            <a:r>
              <a:rPr lang="en-US" sz="2087" i="true">
                <a:solidFill>
                  <a:srgbClr val="000000"/>
                </a:solidFill>
                <a:latin typeface="Open Sans Italics"/>
                <a:ea typeface="Open Sans Italics"/>
                <a:cs typeface="Open Sans Italics"/>
                <a:sym typeface="Open Sans Italics"/>
              </a:rPr>
              <a:t>30° 60°</a:t>
            </a:r>
            <a:r>
              <a:rPr lang="en-US" sz="2087">
                <a:solidFill>
                  <a:srgbClr val="000000"/>
                </a:solidFill>
                <a:latin typeface="Open Sans"/>
                <a:ea typeface="Open Sans"/>
                <a:cs typeface="Open Sans"/>
                <a:sym typeface="Open Sans"/>
              </a:rPr>
              <a:t>, là vùng mà mô hình thường gặp khó khăn trong việc nhận diện.</a:t>
            </a:r>
          </a:p>
        </p:txBody>
      </p:sp>
      <p:grpSp>
        <p:nvGrpSpPr>
          <p:cNvPr name="Group 30" id="30"/>
          <p:cNvGrpSpPr/>
          <p:nvPr/>
        </p:nvGrpSpPr>
        <p:grpSpPr>
          <a:xfrm rot="0">
            <a:off x="12068324" y="7531001"/>
            <a:ext cx="5536852" cy="1651695"/>
            <a:chOff x="0" y="0"/>
            <a:chExt cx="7382470" cy="2202260"/>
          </a:xfrm>
        </p:grpSpPr>
        <p:sp>
          <p:nvSpPr>
            <p:cNvPr name="Freeform 31" id="31"/>
            <p:cNvSpPr/>
            <p:nvPr/>
          </p:nvSpPr>
          <p:spPr>
            <a:xfrm flipH="false" flipV="false" rot="0">
              <a:off x="0" y="0"/>
              <a:ext cx="7382510" cy="2202307"/>
            </a:xfrm>
            <a:custGeom>
              <a:avLst/>
              <a:gdLst/>
              <a:ahLst/>
              <a:cxnLst/>
              <a:rect r="r" b="b" t="t" l="l"/>
              <a:pathLst>
                <a:path h="2202307" w="7382510">
                  <a:moveTo>
                    <a:pt x="0" y="121920"/>
                  </a:moveTo>
                  <a:cubicBezTo>
                    <a:pt x="0" y="54610"/>
                    <a:pt x="54610" y="0"/>
                    <a:pt x="121920" y="0"/>
                  </a:cubicBezTo>
                  <a:lnTo>
                    <a:pt x="7260590" y="0"/>
                  </a:lnTo>
                  <a:cubicBezTo>
                    <a:pt x="7327900" y="0"/>
                    <a:pt x="7382510" y="54610"/>
                    <a:pt x="7382510" y="121920"/>
                  </a:cubicBezTo>
                  <a:lnTo>
                    <a:pt x="7382510" y="2080387"/>
                  </a:lnTo>
                  <a:cubicBezTo>
                    <a:pt x="7382510" y="2147697"/>
                    <a:pt x="7327900" y="2202307"/>
                    <a:pt x="7260590" y="2202307"/>
                  </a:cubicBezTo>
                  <a:lnTo>
                    <a:pt x="121920" y="2202307"/>
                  </a:lnTo>
                  <a:cubicBezTo>
                    <a:pt x="54610" y="2202307"/>
                    <a:pt x="0" y="2147697"/>
                    <a:pt x="0" y="2080387"/>
                  </a:cubicBezTo>
                  <a:close/>
                </a:path>
              </a:pathLst>
            </a:custGeom>
            <a:solidFill>
              <a:srgbClr val="FBFAFF"/>
            </a:solidFill>
            <a:ln w="12700">
              <a:solidFill>
                <a:srgbClr val="000000"/>
              </a:solidFill>
            </a:ln>
          </p:spPr>
        </p:sp>
      </p:grpSp>
      <p:grpSp>
        <p:nvGrpSpPr>
          <p:cNvPr name="Group 32" id="32"/>
          <p:cNvGrpSpPr>
            <a:grpSpLocks noChangeAspect="true"/>
          </p:cNvGrpSpPr>
          <p:nvPr/>
        </p:nvGrpSpPr>
        <p:grpSpPr>
          <a:xfrm rot="0">
            <a:off x="12161862" y="6719142"/>
            <a:ext cx="5536852" cy="76200"/>
            <a:chOff x="0" y="0"/>
            <a:chExt cx="7382470" cy="101600"/>
          </a:xfrm>
        </p:grpSpPr>
        <p:sp>
          <p:nvSpPr>
            <p:cNvPr name="Freeform 33" id="33" descr="preencoded.png"/>
            <p:cNvSpPr/>
            <p:nvPr/>
          </p:nvSpPr>
          <p:spPr>
            <a:xfrm flipH="false" flipV="false" rot="0">
              <a:off x="0" y="0"/>
              <a:ext cx="7382510" cy="101600"/>
            </a:xfrm>
            <a:custGeom>
              <a:avLst/>
              <a:gdLst/>
              <a:ahLst/>
              <a:cxnLst/>
              <a:rect r="r" b="b" t="t" l="l"/>
              <a:pathLst>
                <a:path h="101600" w="7382510">
                  <a:moveTo>
                    <a:pt x="0" y="0"/>
                  </a:moveTo>
                  <a:lnTo>
                    <a:pt x="7382510" y="0"/>
                  </a:lnTo>
                  <a:lnTo>
                    <a:pt x="7382510" y="101600"/>
                  </a:lnTo>
                  <a:lnTo>
                    <a:pt x="0" y="101600"/>
                  </a:lnTo>
                  <a:lnTo>
                    <a:pt x="0" y="0"/>
                  </a:lnTo>
                  <a:close/>
                </a:path>
              </a:pathLst>
            </a:custGeom>
            <a:blipFill>
              <a:blip r:embed="rId5"/>
              <a:stretch>
                <a:fillRect l="0" t="-25" r="0" b="-25"/>
              </a:stretch>
            </a:blipFill>
          </p:spPr>
        </p:sp>
      </p:grpSp>
      <p:grpSp>
        <p:nvGrpSpPr>
          <p:cNvPr name="Group 34" id="34"/>
          <p:cNvGrpSpPr>
            <a:grpSpLocks noChangeAspect="true"/>
          </p:cNvGrpSpPr>
          <p:nvPr/>
        </p:nvGrpSpPr>
        <p:grpSpPr>
          <a:xfrm rot="0">
            <a:off x="14602569" y="7296894"/>
            <a:ext cx="468214" cy="468214"/>
            <a:chOff x="0" y="0"/>
            <a:chExt cx="624285" cy="624285"/>
          </a:xfrm>
        </p:grpSpPr>
        <p:sp>
          <p:nvSpPr>
            <p:cNvPr name="Freeform 35" id="35" descr="preencoded.png"/>
            <p:cNvSpPr/>
            <p:nvPr/>
          </p:nvSpPr>
          <p:spPr>
            <a:xfrm flipH="false" flipV="false" rot="0">
              <a:off x="0" y="0"/>
              <a:ext cx="624332" cy="624332"/>
            </a:xfrm>
            <a:custGeom>
              <a:avLst/>
              <a:gdLst/>
              <a:ahLst/>
              <a:cxnLst/>
              <a:rect r="r" b="b" t="t" l="l"/>
              <a:pathLst>
                <a:path h="624332" w="624332">
                  <a:moveTo>
                    <a:pt x="0" y="0"/>
                  </a:moveTo>
                  <a:lnTo>
                    <a:pt x="624332" y="0"/>
                  </a:lnTo>
                  <a:lnTo>
                    <a:pt x="624332" y="624332"/>
                  </a:lnTo>
                  <a:lnTo>
                    <a:pt x="0" y="624332"/>
                  </a:lnTo>
                  <a:lnTo>
                    <a:pt x="0" y="0"/>
                  </a:lnTo>
                  <a:close/>
                </a:path>
              </a:pathLst>
            </a:custGeom>
            <a:blipFill>
              <a:blip r:embed="rId6"/>
              <a:stretch>
                <a:fillRect l="0" t="0" r="7" b="7"/>
              </a:stretch>
            </a:blipFill>
          </p:spPr>
        </p:sp>
      </p:grpSp>
      <p:sp>
        <p:nvSpPr>
          <p:cNvPr name="Freeform 36" id="36" descr="preencoded.png"/>
          <p:cNvSpPr/>
          <p:nvPr/>
        </p:nvSpPr>
        <p:spPr>
          <a:xfrm flipH="false" flipV="false" rot="0">
            <a:off x="14743062" y="7437239"/>
            <a:ext cx="187226" cy="187226"/>
          </a:xfrm>
          <a:custGeom>
            <a:avLst/>
            <a:gdLst/>
            <a:ahLst/>
            <a:cxnLst/>
            <a:rect r="r" b="b" t="t" l="l"/>
            <a:pathLst>
              <a:path h="187226" w="187226">
                <a:moveTo>
                  <a:pt x="0" y="0"/>
                </a:moveTo>
                <a:lnTo>
                  <a:pt x="187227" y="0"/>
                </a:lnTo>
                <a:lnTo>
                  <a:pt x="187227" y="187226"/>
                </a:lnTo>
                <a:lnTo>
                  <a:pt x="0" y="187226"/>
                </a:lnTo>
                <a:lnTo>
                  <a:pt x="0" y="0"/>
                </a:lnTo>
                <a:close/>
              </a:path>
            </a:pathLst>
          </a:custGeom>
          <a:blipFill>
            <a:blip r:embed="rId11">
              <a:extLst>
                <a:ext uri="{96DAC541-7B7A-43D3-8B79-37D633B846F1}">
                  <asvg:svgBlip xmlns:asvg="http://schemas.microsoft.com/office/drawing/2016/SVG/main" r:embed="rId12"/>
                </a:ext>
              </a:extLst>
            </a:blip>
            <a:stretch>
              <a:fillRect l="-2500" t="0" r="-2500" b="0"/>
            </a:stretch>
          </a:blipFill>
        </p:spPr>
      </p:sp>
      <p:sp>
        <p:nvSpPr>
          <p:cNvPr name="TextBox 37" id="37"/>
          <p:cNvSpPr txBox="true"/>
          <p:nvPr/>
        </p:nvSpPr>
        <p:spPr>
          <a:xfrm rot="0">
            <a:off x="12161862" y="7015199"/>
            <a:ext cx="4104084" cy="347345"/>
          </a:xfrm>
          <a:prstGeom prst="rect">
            <a:avLst/>
          </a:prstGeom>
        </p:spPr>
        <p:txBody>
          <a:bodyPr anchor="t" rtlCol="false" tIns="0" lIns="0" bIns="0" rIns="0">
            <a:spAutoFit/>
          </a:bodyPr>
          <a:lstStyle/>
          <a:p>
            <a:pPr algn="l">
              <a:lnSpc>
                <a:spcPts val="2874"/>
              </a:lnSpc>
            </a:pPr>
            <a:r>
              <a:rPr lang="en-US" sz="2299">
                <a:solidFill>
                  <a:srgbClr val="000000"/>
                </a:solidFill>
                <a:latin typeface="Libre Baskerville"/>
                <a:ea typeface="Libre Baskerville"/>
                <a:cs typeface="Libre Baskerville"/>
                <a:sym typeface="Libre Baskerville"/>
              </a:rPr>
              <a:t>Mục đích: Cân bằng dữ liệu</a:t>
            </a:r>
          </a:p>
        </p:txBody>
      </p:sp>
      <p:sp>
        <p:nvSpPr>
          <p:cNvPr name="TextBox 38" id="38"/>
          <p:cNvSpPr txBox="true"/>
          <p:nvPr/>
        </p:nvSpPr>
        <p:spPr>
          <a:xfrm rot="0">
            <a:off x="12228240" y="7351514"/>
            <a:ext cx="5186809" cy="2114434"/>
          </a:xfrm>
          <a:prstGeom prst="rect">
            <a:avLst/>
          </a:prstGeom>
        </p:spPr>
        <p:txBody>
          <a:bodyPr anchor="t" rtlCol="false" tIns="0" lIns="0" bIns="0" rIns="0">
            <a:spAutoFit/>
          </a:bodyPr>
          <a:lstStyle/>
          <a:p>
            <a:pPr algn="l">
              <a:lnSpc>
                <a:spcPts val="3405"/>
              </a:lnSpc>
            </a:pPr>
            <a:r>
              <a:rPr lang="en-US" sz="2087">
                <a:solidFill>
                  <a:srgbClr val="000000"/>
                </a:solidFill>
                <a:latin typeface="Open Sans"/>
                <a:ea typeface="Open Sans"/>
                <a:cs typeface="Open Sans"/>
                <a:sym typeface="Open Sans"/>
              </a:rPr>
              <a:t>Cân bằng lại phân bố dữ liệu trong dataset huấn luyện, giúp mô hình học được cách nhận diện hiệu quả các hình dạng, đặc biệt là "hình thoi" (hình chữ nhật xoay </a:t>
            </a:r>
            <a:r>
              <a:rPr lang="en-US" sz="2087" i="true">
                <a:solidFill>
                  <a:srgbClr val="000000"/>
                </a:solidFill>
                <a:latin typeface="Open Sans Italics"/>
                <a:ea typeface="Open Sans Italics"/>
                <a:cs typeface="Open Sans Italics"/>
                <a:sym typeface="Open Sans Italics"/>
              </a:rPr>
              <a:t>45°</a:t>
            </a:r>
            <a:r>
              <a:rPr lang="en-US" sz="2087">
                <a:solidFill>
                  <a:srgbClr val="000000"/>
                </a:solidFill>
                <a:latin typeface="Open Sans"/>
                <a:ea typeface="Open Sans"/>
                <a:cs typeface="Open Sans"/>
                <a:sym typeface="Open Sans"/>
              </a:rPr>
              <a:t>), với độ tin cậy cao hơn.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92238" y="766911"/>
            <a:ext cx="8501857" cy="700426"/>
          </a:xfrm>
          <a:prstGeom prst="rect">
            <a:avLst/>
          </a:prstGeom>
        </p:spPr>
        <p:txBody>
          <a:bodyPr anchor="t" rtlCol="false" tIns="0" lIns="0" bIns="0" rIns="0">
            <a:spAutoFit/>
          </a:bodyPr>
          <a:lstStyle/>
          <a:p>
            <a:pPr algn="l">
              <a:lnSpc>
                <a:spcPts val="5629"/>
              </a:lnSpc>
            </a:pPr>
            <a:r>
              <a:rPr lang="en-US" sz="4474">
                <a:solidFill>
                  <a:srgbClr val="403CCF"/>
                </a:solidFill>
                <a:latin typeface="Libre Baskerville"/>
                <a:ea typeface="Libre Baskerville"/>
                <a:cs typeface="Libre Baskerville"/>
                <a:sym typeface="Libre Baskerville"/>
              </a:rPr>
              <a:t>Kết Quả Đạt Được (Accuracy)</a:t>
            </a:r>
          </a:p>
        </p:txBody>
      </p:sp>
      <p:sp>
        <p:nvSpPr>
          <p:cNvPr name="TextBox 7" id="7"/>
          <p:cNvSpPr txBox="true"/>
          <p:nvPr/>
        </p:nvSpPr>
        <p:spPr>
          <a:xfrm rot="0">
            <a:off x="992237" y="1707802"/>
            <a:ext cx="16303526" cy="990887"/>
          </a:xfrm>
          <a:prstGeom prst="rect">
            <a:avLst/>
          </a:prstGeom>
        </p:spPr>
        <p:txBody>
          <a:bodyPr anchor="t" rtlCol="false" tIns="0" lIns="0" bIns="0" rIns="0">
            <a:spAutoFit/>
          </a:bodyPr>
          <a:lstStyle/>
          <a:p>
            <a:pPr algn="l">
              <a:lnSpc>
                <a:spcPts val="4092"/>
              </a:lnSpc>
            </a:pPr>
            <a:r>
              <a:rPr lang="en-US" sz="2537">
                <a:solidFill>
                  <a:srgbClr val="000000"/>
                </a:solidFill>
                <a:latin typeface="Open Sans"/>
                <a:ea typeface="Open Sans"/>
                <a:cs typeface="Open Sans"/>
                <a:sym typeface="Open Sans"/>
              </a:rPr>
              <a:t>Mô hình của chúng tôi đã chứng minh hiệu suất vượt trội trong việc nhận diện chữ số và hình học, đặc biệt là sau khi áp dụng chiến lược tăng cường dữ liệu tổng hợp.</a:t>
            </a:r>
          </a:p>
        </p:txBody>
      </p:sp>
      <p:grpSp>
        <p:nvGrpSpPr>
          <p:cNvPr name="Group 8" id="8"/>
          <p:cNvGrpSpPr>
            <a:grpSpLocks noChangeAspect="true"/>
          </p:cNvGrpSpPr>
          <p:nvPr/>
        </p:nvGrpSpPr>
        <p:grpSpPr>
          <a:xfrm rot="0">
            <a:off x="3648224" y="2820144"/>
            <a:ext cx="10991404" cy="4438352"/>
            <a:chOff x="0" y="0"/>
            <a:chExt cx="14655205" cy="5917803"/>
          </a:xfrm>
        </p:grpSpPr>
        <p:sp>
          <p:nvSpPr>
            <p:cNvPr name="Freeform 9" id="9" descr="preencoded.png"/>
            <p:cNvSpPr/>
            <p:nvPr/>
          </p:nvSpPr>
          <p:spPr>
            <a:xfrm flipH="false" flipV="false" rot="0">
              <a:off x="0" y="0"/>
              <a:ext cx="14655164" cy="5917819"/>
            </a:xfrm>
            <a:custGeom>
              <a:avLst/>
              <a:gdLst/>
              <a:ahLst/>
              <a:cxnLst/>
              <a:rect r="r" b="b" t="t" l="l"/>
              <a:pathLst>
                <a:path h="5917819" w="14655164">
                  <a:moveTo>
                    <a:pt x="0" y="0"/>
                  </a:moveTo>
                  <a:lnTo>
                    <a:pt x="14655164" y="0"/>
                  </a:lnTo>
                  <a:lnTo>
                    <a:pt x="14655164" y="5917819"/>
                  </a:lnTo>
                  <a:lnTo>
                    <a:pt x="0" y="5917819"/>
                  </a:lnTo>
                  <a:lnTo>
                    <a:pt x="0" y="0"/>
                  </a:lnTo>
                  <a:close/>
                </a:path>
              </a:pathLst>
            </a:custGeom>
            <a:blipFill>
              <a:blip r:embed="rId3"/>
              <a:stretch>
                <a:fillRect l="0" t="-1" r="0" b="-1"/>
              </a:stretch>
            </a:blipFill>
          </p:spPr>
        </p:sp>
      </p:grpSp>
      <p:sp>
        <p:nvSpPr>
          <p:cNvPr name="TextBox 10" id="10"/>
          <p:cNvSpPr txBox="true"/>
          <p:nvPr/>
        </p:nvSpPr>
        <p:spPr>
          <a:xfrm rot="0">
            <a:off x="1342331" y="7306121"/>
            <a:ext cx="16303526" cy="842646"/>
          </a:xfrm>
          <a:prstGeom prst="rect">
            <a:avLst/>
          </a:prstGeom>
        </p:spPr>
        <p:txBody>
          <a:bodyPr anchor="t" rtlCol="false" tIns="0" lIns="0" bIns="0" rIns="0">
            <a:spAutoFit/>
          </a:bodyPr>
          <a:lstStyle/>
          <a:p>
            <a:pPr algn="l">
              <a:lnSpc>
                <a:spcPts val="3459"/>
              </a:lnSpc>
            </a:pPr>
            <a:r>
              <a:rPr lang="en-US" sz="2162">
                <a:solidFill>
                  <a:srgbClr val="49495A"/>
                </a:solidFill>
                <a:latin typeface="Open Sans"/>
                <a:ea typeface="Open Sans"/>
                <a:cs typeface="Open Sans"/>
                <a:sym typeface="Open Sans"/>
              </a:rPr>
              <a:t>Biểu đồ trên thể hiện sự cải thiện đáng kể của mô hình Hình học, với độ chính xác tăng gần </a:t>
            </a:r>
            <a:r>
              <a:rPr lang="en-US" sz="2162">
                <a:solidFill>
                  <a:srgbClr val="007BFF"/>
                </a:solidFill>
                <a:latin typeface="Open Sans"/>
                <a:ea typeface="Open Sans"/>
                <a:cs typeface="Open Sans"/>
                <a:sym typeface="Open Sans"/>
              </a:rPr>
              <a:t>8%</a:t>
            </a:r>
            <a:r>
              <a:rPr lang="en-US" sz="2162">
                <a:solidFill>
                  <a:srgbClr val="49495A"/>
                </a:solidFill>
                <a:latin typeface="Open Sans"/>
                <a:ea typeface="Open Sans"/>
                <a:cs typeface="Open Sans"/>
                <a:sym typeface="Open Sans"/>
              </a:rPr>
              <a:t> sau khi áp dụng chiến lược tạo dữ liệu tổng hợp tập trung. Mô hình chữ số vẫn duy trì độ chính xác rất cao.</a:t>
            </a:r>
          </a:p>
        </p:txBody>
      </p:sp>
      <p:grpSp>
        <p:nvGrpSpPr>
          <p:cNvPr name="Group 11" id="11"/>
          <p:cNvGrpSpPr/>
          <p:nvPr/>
        </p:nvGrpSpPr>
        <p:grpSpPr>
          <a:xfrm rot="0">
            <a:off x="1028700" y="8588128"/>
            <a:ext cx="16303526" cy="1160859"/>
            <a:chOff x="0" y="0"/>
            <a:chExt cx="21738035" cy="1547812"/>
          </a:xfrm>
        </p:grpSpPr>
        <p:sp>
          <p:nvSpPr>
            <p:cNvPr name="Freeform 12" id="12"/>
            <p:cNvSpPr/>
            <p:nvPr/>
          </p:nvSpPr>
          <p:spPr>
            <a:xfrm flipH="false" flipV="false" rot="0">
              <a:off x="0" y="0"/>
              <a:ext cx="21738082" cy="1547876"/>
            </a:xfrm>
            <a:custGeom>
              <a:avLst/>
              <a:gdLst/>
              <a:ahLst/>
              <a:cxnLst/>
              <a:rect r="r" b="b" t="t" l="l"/>
              <a:pathLst>
                <a:path h="1547876" w="21738082">
                  <a:moveTo>
                    <a:pt x="0" y="39751"/>
                  </a:moveTo>
                  <a:cubicBezTo>
                    <a:pt x="0" y="17780"/>
                    <a:pt x="17780" y="0"/>
                    <a:pt x="39751" y="0"/>
                  </a:cubicBezTo>
                  <a:lnTo>
                    <a:pt x="21698331" y="0"/>
                  </a:lnTo>
                  <a:cubicBezTo>
                    <a:pt x="21720302" y="0"/>
                    <a:pt x="21738082" y="17780"/>
                    <a:pt x="21738082" y="39751"/>
                  </a:cubicBezTo>
                  <a:lnTo>
                    <a:pt x="21738082" y="1508125"/>
                  </a:lnTo>
                  <a:cubicBezTo>
                    <a:pt x="21738082" y="1530096"/>
                    <a:pt x="21720302" y="1547876"/>
                    <a:pt x="21698331" y="1547876"/>
                  </a:cubicBezTo>
                  <a:lnTo>
                    <a:pt x="39751" y="1547876"/>
                  </a:lnTo>
                  <a:cubicBezTo>
                    <a:pt x="17780" y="1547876"/>
                    <a:pt x="0" y="1530096"/>
                    <a:pt x="0" y="1508125"/>
                  </a:cubicBezTo>
                  <a:close/>
                </a:path>
              </a:pathLst>
            </a:custGeom>
            <a:solidFill>
              <a:srgbClr val="C3C2F0"/>
            </a:solidFill>
            <a:ln w="12700">
              <a:solidFill>
                <a:srgbClr val="000000"/>
              </a:solidFill>
            </a:ln>
          </p:spPr>
        </p:sp>
      </p:grpSp>
      <p:grpSp>
        <p:nvGrpSpPr>
          <p:cNvPr name="Group 13" id="13"/>
          <p:cNvGrpSpPr>
            <a:grpSpLocks noChangeAspect="true"/>
          </p:cNvGrpSpPr>
          <p:nvPr/>
        </p:nvGrpSpPr>
        <p:grpSpPr>
          <a:xfrm rot="0">
            <a:off x="1190625" y="8643045"/>
            <a:ext cx="247947" cy="198388"/>
            <a:chOff x="0" y="0"/>
            <a:chExt cx="330597" cy="264517"/>
          </a:xfrm>
        </p:grpSpPr>
        <p:sp>
          <p:nvSpPr>
            <p:cNvPr name="Freeform 14" id="14" descr="preencoded.png"/>
            <p:cNvSpPr/>
            <p:nvPr/>
          </p:nvSpPr>
          <p:spPr>
            <a:xfrm flipH="false" flipV="false" rot="0">
              <a:off x="0" y="0"/>
              <a:ext cx="330581" cy="264541"/>
            </a:xfrm>
            <a:custGeom>
              <a:avLst/>
              <a:gdLst/>
              <a:ahLst/>
              <a:cxnLst/>
              <a:rect r="r" b="b" t="t" l="l"/>
              <a:pathLst>
                <a:path h="264541" w="330581">
                  <a:moveTo>
                    <a:pt x="0" y="0"/>
                  </a:moveTo>
                  <a:lnTo>
                    <a:pt x="330581" y="0"/>
                  </a:lnTo>
                  <a:lnTo>
                    <a:pt x="330581" y="264541"/>
                  </a:lnTo>
                  <a:lnTo>
                    <a:pt x="0" y="264541"/>
                  </a:lnTo>
                  <a:lnTo>
                    <a:pt x="0" y="0"/>
                  </a:lnTo>
                  <a:close/>
                </a:path>
              </a:pathLst>
            </a:custGeom>
            <a:blipFill>
              <a:blip r:embed="rId4"/>
              <a:stretch>
                <a:fillRect l="0" t="-473" r="-4" b="-464"/>
              </a:stretch>
            </a:blipFill>
          </p:spPr>
        </p:sp>
      </p:grpSp>
      <p:sp>
        <p:nvSpPr>
          <p:cNvPr name="TextBox 15" id="15"/>
          <p:cNvSpPr txBox="true"/>
          <p:nvPr/>
        </p:nvSpPr>
        <p:spPr>
          <a:xfrm rot="0">
            <a:off x="1636960" y="8511928"/>
            <a:ext cx="15460415" cy="1280796"/>
          </a:xfrm>
          <a:prstGeom prst="rect">
            <a:avLst/>
          </a:prstGeom>
        </p:spPr>
        <p:txBody>
          <a:bodyPr anchor="t" rtlCol="false" tIns="0" lIns="0" bIns="0" rIns="0">
            <a:spAutoFit/>
          </a:bodyPr>
          <a:lstStyle/>
          <a:p>
            <a:pPr algn="l">
              <a:lnSpc>
                <a:spcPts val="3459"/>
              </a:lnSpc>
            </a:pPr>
            <a:r>
              <a:rPr lang="en-US" sz="2162" b="true">
                <a:solidFill>
                  <a:srgbClr val="000000"/>
                </a:solidFill>
                <a:latin typeface="Open Sans Bold"/>
                <a:ea typeface="Open Sans Bold"/>
                <a:cs typeface="Open Sans Bold"/>
                <a:sym typeface="Open Sans Bold"/>
              </a:rPr>
              <a:t>Lưu ý quan trọng:</a:t>
            </a:r>
            <a:r>
              <a:rPr lang="en-US" sz="2162">
                <a:solidFill>
                  <a:srgbClr val="000000"/>
                </a:solidFill>
                <a:latin typeface="Open Sans"/>
                <a:ea typeface="Open Sans"/>
                <a:cs typeface="Open Sans"/>
                <a:sym typeface="Open Sans"/>
              </a:rPr>
              <a:t> Việc tăng độ chính xác từ </a:t>
            </a:r>
            <a:r>
              <a:rPr lang="en-US" sz="2162" b="true">
                <a:solidFill>
                  <a:srgbClr val="000000"/>
                </a:solidFill>
                <a:latin typeface="Open Sans Bold"/>
                <a:ea typeface="Open Sans Bold"/>
                <a:cs typeface="Open Sans Bold"/>
                <a:sym typeface="Open Sans Bold"/>
              </a:rPr>
              <a:t>90.50%</a:t>
            </a:r>
            <a:r>
              <a:rPr lang="en-US" sz="2162">
                <a:solidFill>
                  <a:srgbClr val="000000"/>
                </a:solidFill>
                <a:latin typeface="Open Sans"/>
                <a:ea typeface="Open Sans"/>
                <a:cs typeface="Open Sans"/>
                <a:sym typeface="Open Sans"/>
              </a:rPr>
              <a:t> lên </a:t>
            </a:r>
            <a:r>
              <a:rPr lang="en-US" sz="2162" b="true">
                <a:solidFill>
                  <a:srgbClr val="000000"/>
                </a:solidFill>
                <a:latin typeface="Open Sans Bold"/>
                <a:ea typeface="Open Sans Bold"/>
                <a:cs typeface="Open Sans Bold"/>
                <a:sym typeface="Open Sans Bold"/>
              </a:rPr>
              <a:t>98.56%</a:t>
            </a:r>
            <a:r>
              <a:rPr lang="en-US" sz="2162">
                <a:solidFill>
                  <a:srgbClr val="000000"/>
                </a:solidFill>
                <a:latin typeface="Open Sans"/>
                <a:ea typeface="Open Sans"/>
                <a:cs typeface="Open Sans"/>
                <a:sym typeface="Open Sans"/>
              </a:rPr>
              <a:t> cho mô hình Hình học không chỉ là một con số, mà còn khẳng định tầm quan trọng của </a:t>
            </a:r>
            <a:r>
              <a:rPr lang="en-US" sz="2162">
                <a:solidFill>
                  <a:srgbClr val="007BFF"/>
                </a:solidFill>
                <a:latin typeface="Open Sans"/>
                <a:ea typeface="Open Sans"/>
                <a:cs typeface="Open Sans"/>
                <a:sym typeface="Open Sans"/>
              </a:rPr>
              <a:t>kỹ thuật tăng cường dữ liệu</a:t>
            </a:r>
            <a:r>
              <a:rPr lang="en-US" sz="2162">
                <a:solidFill>
                  <a:srgbClr val="000000"/>
                </a:solidFill>
                <a:latin typeface="Open Sans"/>
                <a:ea typeface="Open Sans"/>
                <a:cs typeface="Open Sans"/>
                <a:sym typeface="Open Sans"/>
              </a:rPr>
              <a:t> có mục tiêu trong việc giải quyết các thách thức cụ thể của tập dữ liệu.</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92237" y="891182"/>
            <a:ext cx="11337131" cy="812588"/>
          </a:xfrm>
          <a:prstGeom prst="rect">
            <a:avLst/>
          </a:prstGeom>
        </p:spPr>
        <p:txBody>
          <a:bodyPr anchor="t" rtlCol="false" tIns="0" lIns="0" bIns="0" rIns="0">
            <a:spAutoFit/>
          </a:bodyPr>
          <a:lstStyle/>
          <a:p>
            <a:pPr algn="l">
              <a:lnSpc>
                <a:spcPts val="6501"/>
              </a:lnSpc>
            </a:pPr>
            <a:r>
              <a:rPr lang="en-US" sz="5187">
                <a:solidFill>
                  <a:srgbClr val="403CCF"/>
                </a:solidFill>
                <a:latin typeface="Libre Baskerville"/>
                <a:ea typeface="Libre Baskerville"/>
                <a:cs typeface="Libre Baskerville"/>
                <a:sym typeface="Libre Baskerville"/>
              </a:rPr>
              <a:t>Kết Luận &amp; Đóng Góp Học Thuật</a:t>
            </a:r>
          </a:p>
        </p:txBody>
      </p:sp>
      <p:sp>
        <p:nvSpPr>
          <p:cNvPr name="TextBox 7" id="7"/>
          <p:cNvSpPr txBox="true"/>
          <p:nvPr/>
        </p:nvSpPr>
        <p:spPr>
          <a:xfrm rot="0">
            <a:off x="992237" y="2049959"/>
            <a:ext cx="16303526" cy="1097177"/>
          </a:xfrm>
          <a:prstGeom prst="rect">
            <a:avLst/>
          </a:prstGeom>
        </p:spPr>
        <p:txBody>
          <a:bodyPr anchor="t" rtlCol="false" tIns="0" lIns="0" bIns="0" rIns="0">
            <a:spAutoFit/>
          </a:bodyPr>
          <a:lstStyle/>
          <a:p>
            <a:pPr algn="l">
              <a:lnSpc>
                <a:spcPts val="4560"/>
              </a:lnSpc>
            </a:pPr>
            <a:r>
              <a:rPr lang="en-US" sz="2812">
                <a:solidFill>
                  <a:srgbClr val="000000"/>
                </a:solidFill>
                <a:latin typeface="Open Sans"/>
                <a:ea typeface="Open Sans"/>
                <a:cs typeface="Open Sans"/>
                <a:sym typeface="Open Sans"/>
              </a:rPr>
              <a:t>Dự án của chúng tôi không chỉ đạt được hiệu suất vượt trội mà còn mang đến những đóng góp đáng kể về mặt kỹ thuật và học thuật.</a:t>
            </a:r>
          </a:p>
        </p:txBody>
      </p:sp>
      <p:sp>
        <p:nvSpPr>
          <p:cNvPr name="TextBox 8" id="8"/>
          <p:cNvSpPr txBox="true"/>
          <p:nvPr/>
        </p:nvSpPr>
        <p:spPr>
          <a:xfrm rot="0">
            <a:off x="992237" y="3611464"/>
            <a:ext cx="3092748" cy="441625"/>
          </a:xfrm>
          <a:prstGeom prst="rect">
            <a:avLst/>
          </a:prstGeom>
        </p:spPr>
        <p:txBody>
          <a:bodyPr anchor="t" rtlCol="false" tIns="0" lIns="0" bIns="0" rIns="0">
            <a:spAutoFit/>
          </a:bodyPr>
          <a:lstStyle/>
          <a:p>
            <a:pPr algn="l">
              <a:lnSpc>
                <a:spcPts val="3572"/>
              </a:lnSpc>
            </a:pPr>
            <a:r>
              <a:rPr lang="en-US" sz="2812">
                <a:solidFill>
                  <a:srgbClr val="403CCF"/>
                </a:solidFill>
                <a:latin typeface="Libre Baskerville"/>
                <a:ea typeface="Libre Baskerville"/>
                <a:cs typeface="Libre Baskerville"/>
                <a:sym typeface="Libre Baskerville"/>
              </a:rPr>
              <a:t>Thành tựu chính</a:t>
            </a:r>
          </a:p>
        </p:txBody>
      </p:sp>
      <p:sp>
        <p:nvSpPr>
          <p:cNvPr name="TextBox 9" id="9"/>
          <p:cNvSpPr txBox="true"/>
          <p:nvPr/>
        </p:nvSpPr>
        <p:spPr>
          <a:xfrm rot="0">
            <a:off x="992237" y="4162276"/>
            <a:ext cx="7857827" cy="1393826"/>
          </a:xfrm>
          <a:prstGeom prst="rect">
            <a:avLst/>
          </a:prstGeom>
        </p:spPr>
        <p:txBody>
          <a:bodyPr anchor="t" rtlCol="false" tIns="0" lIns="0" bIns="0" rIns="0">
            <a:spAutoFit/>
          </a:bodyPr>
          <a:lstStyle/>
          <a:p>
            <a:pPr algn="l" marL="358178" indent="-179089" lvl="1">
              <a:lnSpc>
                <a:spcPts val="3799"/>
              </a:lnSpc>
              <a:buFont typeface="Arial"/>
              <a:buChar char="•"/>
            </a:pPr>
            <a:r>
              <a:rPr lang="en-US" b="true" sz="2374">
                <a:solidFill>
                  <a:srgbClr val="000000"/>
                </a:solidFill>
                <a:latin typeface="Open Sans Bold"/>
                <a:ea typeface="Open Sans Bold"/>
                <a:cs typeface="Open Sans Bold"/>
                <a:sym typeface="Open Sans Bold"/>
              </a:rPr>
              <a:t>Pipeline Xử lý ảnh 10 bước:</a:t>
            </a:r>
            <a:r>
              <a:rPr lang="en-US" sz="2374">
                <a:solidFill>
                  <a:srgbClr val="000000"/>
                </a:solidFill>
                <a:latin typeface="Open Sans"/>
                <a:ea typeface="Open Sans"/>
                <a:cs typeface="Open Sans"/>
                <a:sym typeface="Open Sans"/>
              </a:rPr>
              <a:t> Đảm bảo tính nhất quán (Consistency) giữa dữ liệu huấn luyện và kiểm thử, là nền tảng cho hiệu suất ổn định của mô hình.</a:t>
            </a:r>
          </a:p>
        </p:txBody>
      </p:sp>
      <p:sp>
        <p:nvSpPr>
          <p:cNvPr name="TextBox 10" id="10"/>
          <p:cNvSpPr txBox="true"/>
          <p:nvPr/>
        </p:nvSpPr>
        <p:spPr>
          <a:xfrm rot="0">
            <a:off x="992237" y="5660877"/>
            <a:ext cx="7857827" cy="1393826"/>
          </a:xfrm>
          <a:prstGeom prst="rect">
            <a:avLst/>
          </a:prstGeom>
        </p:spPr>
        <p:txBody>
          <a:bodyPr anchor="t" rtlCol="false" tIns="0" lIns="0" bIns="0" rIns="0">
            <a:spAutoFit/>
          </a:bodyPr>
          <a:lstStyle/>
          <a:p>
            <a:pPr algn="l" marL="358178" indent="-179089" lvl="1">
              <a:lnSpc>
                <a:spcPts val="3799"/>
              </a:lnSpc>
              <a:buFont typeface="Arial"/>
              <a:buChar char="•"/>
            </a:pPr>
            <a:r>
              <a:rPr lang="en-US" b="true" sz="2374">
                <a:solidFill>
                  <a:srgbClr val="49495A"/>
                </a:solidFill>
                <a:latin typeface="Open Sans Bold"/>
                <a:ea typeface="Open Sans Bold"/>
                <a:cs typeface="Open Sans Bold"/>
                <a:sym typeface="Open Sans Bold"/>
              </a:rPr>
              <a:t>Độ chính xác cao:</a:t>
            </a:r>
            <a:r>
              <a:rPr lang="en-US" sz="2374">
                <a:solidFill>
                  <a:srgbClr val="49495A"/>
                </a:solidFill>
                <a:latin typeface="Open Sans"/>
                <a:ea typeface="Open Sans"/>
                <a:cs typeface="Open Sans"/>
                <a:sym typeface="Open Sans"/>
              </a:rPr>
              <a:t> Mô hình chữ số đạt </a:t>
            </a:r>
            <a:r>
              <a:rPr lang="en-US" sz="2374">
                <a:solidFill>
                  <a:srgbClr val="007BFF"/>
                </a:solidFill>
                <a:latin typeface="Open Sans"/>
                <a:ea typeface="Open Sans"/>
                <a:cs typeface="Open Sans"/>
                <a:sym typeface="Open Sans"/>
              </a:rPr>
              <a:t>99.75%</a:t>
            </a:r>
            <a:r>
              <a:rPr lang="en-US" sz="2374">
                <a:solidFill>
                  <a:srgbClr val="49495A"/>
                </a:solidFill>
                <a:latin typeface="Open Sans"/>
                <a:ea typeface="Open Sans"/>
                <a:cs typeface="Open Sans"/>
                <a:sym typeface="Open Sans"/>
              </a:rPr>
              <a:t> và mô hình hình học đạt </a:t>
            </a:r>
            <a:r>
              <a:rPr lang="en-US" sz="2374">
                <a:solidFill>
                  <a:srgbClr val="007BFF"/>
                </a:solidFill>
                <a:latin typeface="Open Sans"/>
                <a:ea typeface="Open Sans"/>
                <a:cs typeface="Open Sans"/>
                <a:sym typeface="Open Sans"/>
              </a:rPr>
              <a:t>98.56%</a:t>
            </a:r>
            <a:r>
              <a:rPr lang="en-US" sz="2374">
                <a:solidFill>
                  <a:srgbClr val="49495A"/>
                </a:solidFill>
                <a:latin typeface="Open Sans"/>
                <a:ea typeface="Open Sans"/>
                <a:cs typeface="Open Sans"/>
                <a:sym typeface="Open Sans"/>
              </a:rPr>
              <a:t> sau tối ưu, chứng minh khả năng nhận diện mạnh mẽ.</a:t>
            </a:r>
          </a:p>
        </p:txBody>
      </p:sp>
      <p:sp>
        <p:nvSpPr>
          <p:cNvPr name="TextBox 11" id="11"/>
          <p:cNvSpPr txBox="true"/>
          <p:nvPr/>
        </p:nvSpPr>
        <p:spPr>
          <a:xfrm rot="0">
            <a:off x="1028700" y="7150134"/>
            <a:ext cx="7857827" cy="917576"/>
          </a:xfrm>
          <a:prstGeom prst="rect">
            <a:avLst/>
          </a:prstGeom>
        </p:spPr>
        <p:txBody>
          <a:bodyPr anchor="t" rtlCol="false" tIns="0" lIns="0" bIns="0" rIns="0">
            <a:spAutoFit/>
          </a:bodyPr>
          <a:lstStyle/>
          <a:p>
            <a:pPr algn="l" marL="358178" indent="-179089" lvl="1">
              <a:lnSpc>
                <a:spcPts val="3799"/>
              </a:lnSpc>
              <a:buFont typeface="Arial"/>
              <a:buChar char="•"/>
            </a:pPr>
            <a:r>
              <a:rPr lang="en-US" b="true" sz="2374">
                <a:solidFill>
                  <a:srgbClr val="000000"/>
                </a:solidFill>
                <a:latin typeface="Open Sans Bold"/>
                <a:ea typeface="Open Sans Bold"/>
                <a:cs typeface="Open Sans Bold"/>
                <a:sym typeface="Open Sans Bold"/>
              </a:rPr>
              <a:t>Xử lý Edge Cases:</a:t>
            </a:r>
            <a:r>
              <a:rPr lang="en-US" sz="2374">
                <a:solidFill>
                  <a:srgbClr val="000000"/>
                </a:solidFill>
                <a:latin typeface="Open Sans"/>
                <a:ea typeface="Open Sans"/>
                <a:cs typeface="Open Sans"/>
                <a:sym typeface="Open Sans"/>
              </a:rPr>
              <a:t> Giải quyết hiệu quả các trường hợp khó như biến đổi ánh sáng và góc xoay.</a:t>
            </a:r>
          </a:p>
        </p:txBody>
      </p:sp>
      <p:sp>
        <p:nvSpPr>
          <p:cNvPr name="TextBox 12" id="12"/>
          <p:cNvSpPr txBox="true"/>
          <p:nvPr/>
        </p:nvSpPr>
        <p:spPr>
          <a:xfrm rot="0">
            <a:off x="9447460" y="3611464"/>
            <a:ext cx="1801019" cy="441625"/>
          </a:xfrm>
          <a:prstGeom prst="rect">
            <a:avLst/>
          </a:prstGeom>
        </p:spPr>
        <p:txBody>
          <a:bodyPr anchor="t" rtlCol="false" tIns="0" lIns="0" bIns="0" rIns="0">
            <a:spAutoFit/>
          </a:bodyPr>
          <a:lstStyle/>
          <a:p>
            <a:pPr algn="l">
              <a:lnSpc>
                <a:spcPts val="3572"/>
              </a:lnSpc>
            </a:pPr>
            <a:r>
              <a:rPr lang="en-US" sz="2812">
                <a:solidFill>
                  <a:srgbClr val="403CCF"/>
                </a:solidFill>
                <a:latin typeface="Libre Baskerville"/>
                <a:ea typeface="Libre Baskerville"/>
                <a:cs typeface="Libre Baskerville"/>
                <a:sym typeface="Libre Baskerville"/>
              </a:rPr>
              <a:t>Đóng góp</a:t>
            </a:r>
          </a:p>
        </p:txBody>
      </p:sp>
      <p:sp>
        <p:nvSpPr>
          <p:cNvPr name="TextBox 13" id="13"/>
          <p:cNvSpPr txBox="true"/>
          <p:nvPr/>
        </p:nvSpPr>
        <p:spPr>
          <a:xfrm rot="0">
            <a:off x="9447460" y="4162276"/>
            <a:ext cx="7857827" cy="1870076"/>
          </a:xfrm>
          <a:prstGeom prst="rect">
            <a:avLst/>
          </a:prstGeom>
        </p:spPr>
        <p:txBody>
          <a:bodyPr anchor="t" rtlCol="false" tIns="0" lIns="0" bIns="0" rIns="0">
            <a:spAutoFit/>
          </a:bodyPr>
          <a:lstStyle/>
          <a:p>
            <a:pPr algn="l" marL="358178" indent="-179089" lvl="1">
              <a:lnSpc>
                <a:spcPts val="3799"/>
              </a:lnSpc>
              <a:buFont typeface="Arial"/>
              <a:buChar char="•"/>
            </a:pPr>
            <a:r>
              <a:rPr lang="en-US" b="true" sz="2374">
                <a:solidFill>
                  <a:srgbClr val="000000"/>
                </a:solidFill>
                <a:latin typeface="Open Sans Bold"/>
                <a:ea typeface="Open Sans Bold"/>
                <a:cs typeface="Open Sans Bold"/>
                <a:sym typeface="Open Sans Bold"/>
              </a:rPr>
              <a:t>Tối ưu hóa tiền xử lý:</a:t>
            </a:r>
            <a:r>
              <a:rPr lang="en-US" sz="2374">
                <a:solidFill>
                  <a:srgbClr val="000000"/>
                </a:solidFill>
                <a:latin typeface="Open Sans"/>
                <a:ea typeface="Open Sans"/>
                <a:cs typeface="Open Sans"/>
                <a:sym typeface="Open Sans"/>
              </a:rPr>
              <a:t> Chứng minh rằng các kỹ thuật tiền xử lý ảnh (OpenCV) có thể giảm đáng kể độ phức tạp cho mạng CNN bằng cách chuẩn hóa vị trí và loại bỏ nhiễu.</a:t>
            </a:r>
          </a:p>
        </p:txBody>
      </p:sp>
      <p:sp>
        <p:nvSpPr>
          <p:cNvPr name="TextBox 14" id="14"/>
          <p:cNvSpPr txBox="true"/>
          <p:nvPr/>
        </p:nvSpPr>
        <p:spPr>
          <a:xfrm rot="0">
            <a:off x="9447460" y="6137127"/>
            <a:ext cx="7857827" cy="1393826"/>
          </a:xfrm>
          <a:prstGeom prst="rect">
            <a:avLst/>
          </a:prstGeom>
        </p:spPr>
        <p:txBody>
          <a:bodyPr anchor="t" rtlCol="false" tIns="0" lIns="0" bIns="0" rIns="0">
            <a:spAutoFit/>
          </a:bodyPr>
          <a:lstStyle/>
          <a:p>
            <a:pPr algn="l" marL="358178" indent="-179089" lvl="1">
              <a:lnSpc>
                <a:spcPts val="3799"/>
              </a:lnSpc>
              <a:buFont typeface="Arial"/>
              <a:buChar char="•"/>
            </a:pPr>
            <a:r>
              <a:rPr lang="en-US" b="true" sz="2374">
                <a:solidFill>
                  <a:srgbClr val="000000"/>
                </a:solidFill>
                <a:latin typeface="Open Sans Bold"/>
                <a:ea typeface="Open Sans Bold"/>
                <a:cs typeface="Open Sans Bold"/>
                <a:sym typeface="Open Sans Bold"/>
              </a:rPr>
              <a:t>Hiểu biết về Morphology:</a:t>
            </a:r>
            <a:r>
              <a:rPr lang="en-US" sz="2374">
                <a:solidFill>
                  <a:srgbClr val="000000"/>
                </a:solidFill>
                <a:latin typeface="Open Sans"/>
                <a:ea typeface="Open Sans"/>
                <a:cs typeface="Open Sans"/>
                <a:sym typeface="Open Sans"/>
              </a:rPr>
              <a:t> Phân tích và tối ưu các toán tử hình thái học (kernel, iteration) để tăng cường hiệu quả nhận diện hình dạng.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0" y="0"/>
            <a:ext cx="18288000" cy="10287000"/>
            <a:chOff x="0" y="0"/>
            <a:chExt cx="24384000" cy="13716000"/>
          </a:xfrm>
        </p:grpSpPr>
        <p:sp>
          <p:nvSpPr>
            <p:cNvPr name="Freeform 9" id="9"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5"/>
              <a:stretch>
                <a:fillRect l="0" t="0" r="0" b="0"/>
              </a:stretch>
            </a:blipFill>
          </p:spPr>
        </p:sp>
      </p:grpSp>
      <p:grpSp>
        <p:nvGrpSpPr>
          <p:cNvPr name="Group 10" id="10"/>
          <p:cNvGrpSpPr/>
          <p:nvPr/>
        </p:nvGrpSpPr>
        <p:grpSpPr>
          <a:xfrm rot="0">
            <a:off x="0" y="0"/>
            <a:ext cx="18288000" cy="10287000"/>
            <a:chOff x="0" y="0"/>
            <a:chExt cx="24384000" cy="13716000"/>
          </a:xfrm>
        </p:grpSpPr>
        <p:sp>
          <p:nvSpPr>
            <p:cNvPr name="Freeform 11" id="11"/>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alpha val="72157"/>
              </a:srgbClr>
            </a:solidFill>
            <a:ln w="12700">
              <a:solidFill>
                <a:srgbClr val="000000"/>
              </a:solidFill>
            </a:ln>
          </p:spPr>
        </p:sp>
      </p:grpSp>
      <p:sp>
        <p:nvSpPr>
          <p:cNvPr name="TextBox 12" id="12"/>
          <p:cNvSpPr txBox="true"/>
          <p:nvPr/>
        </p:nvSpPr>
        <p:spPr>
          <a:xfrm rot="0">
            <a:off x="992238" y="832396"/>
            <a:ext cx="12595324" cy="914549"/>
          </a:xfrm>
          <a:prstGeom prst="rect">
            <a:avLst/>
          </a:prstGeom>
        </p:spPr>
        <p:txBody>
          <a:bodyPr anchor="t" rtlCol="false" tIns="0" lIns="0" bIns="0" rIns="0">
            <a:spAutoFit/>
          </a:bodyPr>
          <a:lstStyle/>
          <a:p>
            <a:pPr algn="l">
              <a:lnSpc>
                <a:spcPts val="6937"/>
              </a:lnSpc>
            </a:pPr>
            <a:r>
              <a:rPr lang="en-US" sz="5562">
                <a:solidFill>
                  <a:srgbClr val="403CCF"/>
                </a:solidFill>
                <a:latin typeface="Libre Baskerville"/>
                <a:ea typeface="Libre Baskerville"/>
                <a:cs typeface="Libre Baskerville"/>
                <a:sym typeface="Libre Baskerville"/>
              </a:rPr>
              <a:t>CẢM ƠN VÀ HƯỚNG PHÁT TRIỂN</a:t>
            </a:r>
          </a:p>
        </p:txBody>
      </p:sp>
      <p:sp>
        <p:nvSpPr>
          <p:cNvPr name="TextBox 13" id="13"/>
          <p:cNvSpPr txBox="true"/>
          <p:nvPr/>
        </p:nvSpPr>
        <p:spPr>
          <a:xfrm rot="0">
            <a:off x="992238" y="2067371"/>
            <a:ext cx="16303526" cy="1238547"/>
          </a:xfrm>
          <a:prstGeom prst="rect">
            <a:avLst/>
          </a:prstGeom>
        </p:spPr>
        <p:txBody>
          <a:bodyPr anchor="t" rtlCol="false" tIns="0" lIns="0" bIns="0" rIns="0">
            <a:spAutoFit/>
          </a:bodyPr>
          <a:lstStyle/>
          <a:p>
            <a:pPr algn="l">
              <a:lnSpc>
                <a:spcPts val="4437"/>
              </a:lnSpc>
            </a:pPr>
            <a:r>
              <a:rPr lang="en-US" sz="2750">
                <a:solidFill>
                  <a:srgbClr val="000000"/>
                </a:solidFill>
                <a:latin typeface="Open Sans"/>
                <a:ea typeface="Open Sans"/>
                <a:cs typeface="Open Sans"/>
                <a:sym typeface="Open Sans"/>
              </a:rPr>
              <a:t>Chúng tôi xin chân thành cảm ơn Thầy/Cô và các bạn đã theo dõi bài trình bày. Mọi góp ý và câu hỏi đều là nguồn động lực quý báu để dự án tiếp tục phát triển.</a:t>
            </a:r>
          </a:p>
        </p:txBody>
      </p:sp>
      <p:grpSp>
        <p:nvGrpSpPr>
          <p:cNvPr name="Group 14" id="14"/>
          <p:cNvGrpSpPr/>
          <p:nvPr/>
        </p:nvGrpSpPr>
        <p:grpSpPr>
          <a:xfrm rot="0">
            <a:off x="992238" y="3624857"/>
            <a:ext cx="8009930" cy="850552"/>
            <a:chOff x="0" y="0"/>
            <a:chExt cx="10679907" cy="1134070"/>
          </a:xfrm>
        </p:grpSpPr>
        <p:sp>
          <p:nvSpPr>
            <p:cNvPr name="Freeform 15" id="15"/>
            <p:cNvSpPr/>
            <p:nvPr/>
          </p:nvSpPr>
          <p:spPr>
            <a:xfrm flipH="false" flipV="false" rot="0">
              <a:off x="0" y="0"/>
              <a:ext cx="10679938" cy="1134110"/>
            </a:xfrm>
            <a:custGeom>
              <a:avLst/>
              <a:gdLst/>
              <a:ahLst/>
              <a:cxnLst/>
              <a:rect r="r" b="b" t="t" l="l"/>
              <a:pathLst>
                <a:path h="1134110" w="10679938">
                  <a:moveTo>
                    <a:pt x="0" y="567055"/>
                  </a:moveTo>
                  <a:cubicBezTo>
                    <a:pt x="0" y="253873"/>
                    <a:pt x="253873" y="0"/>
                    <a:pt x="567055" y="0"/>
                  </a:cubicBezTo>
                  <a:lnTo>
                    <a:pt x="10112883" y="0"/>
                  </a:lnTo>
                  <a:cubicBezTo>
                    <a:pt x="10426064" y="0"/>
                    <a:pt x="10679938" y="253873"/>
                    <a:pt x="10679938" y="567055"/>
                  </a:cubicBezTo>
                  <a:cubicBezTo>
                    <a:pt x="10679938" y="880237"/>
                    <a:pt x="10426065" y="1134110"/>
                    <a:pt x="10112883" y="1134110"/>
                  </a:cubicBezTo>
                  <a:lnTo>
                    <a:pt x="567055" y="1134110"/>
                  </a:lnTo>
                  <a:cubicBezTo>
                    <a:pt x="253873" y="1134110"/>
                    <a:pt x="0" y="880237"/>
                    <a:pt x="0" y="567055"/>
                  </a:cubicBezTo>
                  <a:close/>
                </a:path>
              </a:pathLst>
            </a:custGeom>
            <a:solidFill>
              <a:srgbClr val="EAE8F3"/>
            </a:solidFill>
            <a:ln w="12700">
              <a:solidFill>
                <a:srgbClr val="000000"/>
              </a:solidFill>
            </a:ln>
          </p:spPr>
        </p:sp>
      </p:grpSp>
      <p:sp>
        <p:nvSpPr>
          <p:cNvPr name="Freeform 16" id="16" descr="preencoded.png"/>
          <p:cNvSpPr/>
          <p:nvPr/>
        </p:nvSpPr>
        <p:spPr>
          <a:xfrm flipH="false" flipV="false" rot="0">
            <a:off x="4784526" y="3837385"/>
            <a:ext cx="425202" cy="425203"/>
          </a:xfrm>
          <a:custGeom>
            <a:avLst/>
            <a:gdLst/>
            <a:ahLst/>
            <a:cxnLst/>
            <a:rect r="r" b="b" t="t" l="l"/>
            <a:pathLst>
              <a:path h="425203" w="425202">
                <a:moveTo>
                  <a:pt x="0" y="0"/>
                </a:moveTo>
                <a:lnTo>
                  <a:pt x="425203" y="0"/>
                </a:lnTo>
                <a:lnTo>
                  <a:pt x="425203" y="425203"/>
                </a:lnTo>
                <a:lnTo>
                  <a:pt x="0" y="425203"/>
                </a:lnTo>
                <a:lnTo>
                  <a:pt x="0" y="0"/>
                </a:lnTo>
                <a:close/>
              </a:path>
            </a:pathLst>
          </a:custGeom>
          <a:blipFill>
            <a:blip r:embed="rId6">
              <a:extLst>
                <a:ext uri="{96DAC541-7B7A-43D3-8B79-37D633B846F1}">
                  <asvg:svgBlip xmlns:asvg="http://schemas.microsoft.com/office/drawing/2016/SVG/main" r:embed="rId7"/>
                </a:ext>
              </a:extLst>
            </a:blip>
            <a:stretch>
              <a:fillRect l="-17777" t="0" r="-17777" b="0"/>
            </a:stretch>
          </a:blipFill>
        </p:spPr>
      </p:sp>
      <p:sp>
        <p:nvSpPr>
          <p:cNvPr name="TextBox 17" id="17"/>
          <p:cNvSpPr txBox="true"/>
          <p:nvPr/>
        </p:nvSpPr>
        <p:spPr>
          <a:xfrm rot="0">
            <a:off x="1275755" y="4739879"/>
            <a:ext cx="4968031" cy="461962"/>
          </a:xfrm>
          <a:prstGeom prst="rect">
            <a:avLst/>
          </a:prstGeom>
        </p:spPr>
        <p:txBody>
          <a:bodyPr anchor="t" rtlCol="false" tIns="0" lIns="0" bIns="0" rIns="0">
            <a:spAutoFit/>
          </a:bodyPr>
          <a:lstStyle/>
          <a:p>
            <a:pPr algn="l">
              <a:lnSpc>
                <a:spcPts val="3437"/>
              </a:lnSpc>
            </a:pPr>
            <a:r>
              <a:rPr lang="en-US" sz="2750">
                <a:solidFill>
                  <a:srgbClr val="000000"/>
                </a:solidFill>
                <a:latin typeface="Libre Baskerville"/>
                <a:ea typeface="Libre Baskerville"/>
                <a:cs typeface="Libre Baskerville"/>
                <a:sym typeface="Libre Baskerville"/>
              </a:rPr>
              <a:t>Mở rộng nhận diện Chữ cái</a:t>
            </a:r>
          </a:p>
        </p:txBody>
      </p:sp>
      <p:sp>
        <p:nvSpPr>
          <p:cNvPr name="TextBox 18" id="18"/>
          <p:cNvSpPr txBox="true"/>
          <p:nvPr/>
        </p:nvSpPr>
        <p:spPr>
          <a:xfrm rot="0">
            <a:off x="1275755" y="5286226"/>
            <a:ext cx="7442895" cy="1446610"/>
          </a:xfrm>
          <a:prstGeom prst="rect">
            <a:avLst/>
          </a:prstGeom>
        </p:spPr>
        <p:txBody>
          <a:bodyPr anchor="t" rtlCol="false" tIns="0" lIns="0" bIns="0" rIns="0">
            <a:spAutoFit/>
          </a:bodyPr>
          <a:lstStyle/>
          <a:p>
            <a:pPr algn="l">
              <a:lnSpc>
                <a:spcPts val="3562"/>
              </a:lnSpc>
            </a:pPr>
            <a:r>
              <a:rPr lang="en-US" sz="2187">
                <a:solidFill>
                  <a:srgbClr val="000000"/>
                </a:solidFill>
                <a:latin typeface="Open Sans"/>
                <a:ea typeface="Open Sans"/>
                <a:cs typeface="Open Sans"/>
                <a:sym typeface="Open Sans"/>
              </a:rPr>
              <a:t>Phát triển mô hình để nhận diện bộ dữ liệu E-MNIST, bao gồm các chữ cái viết tay, nhằm nâng cao phạm vi ứng dụng.</a:t>
            </a:r>
          </a:p>
        </p:txBody>
      </p:sp>
      <p:grpSp>
        <p:nvGrpSpPr>
          <p:cNvPr name="Group 19" id="19"/>
          <p:cNvGrpSpPr/>
          <p:nvPr/>
        </p:nvGrpSpPr>
        <p:grpSpPr>
          <a:xfrm rot="0">
            <a:off x="9285685" y="3624857"/>
            <a:ext cx="8010079" cy="850552"/>
            <a:chOff x="0" y="0"/>
            <a:chExt cx="10680105" cy="1134070"/>
          </a:xfrm>
        </p:grpSpPr>
        <p:sp>
          <p:nvSpPr>
            <p:cNvPr name="Freeform 20" id="20"/>
            <p:cNvSpPr/>
            <p:nvPr/>
          </p:nvSpPr>
          <p:spPr>
            <a:xfrm flipH="false" flipV="false" rot="0">
              <a:off x="0" y="0"/>
              <a:ext cx="10680065" cy="1134110"/>
            </a:xfrm>
            <a:custGeom>
              <a:avLst/>
              <a:gdLst/>
              <a:ahLst/>
              <a:cxnLst/>
              <a:rect r="r" b="b" t="t" l="l"/>
              <a:pathLst>
                <a:path h="1134110" w="10680065">
                  <a:moveTo>
                    <a:pt x="0" y="567055"/>
                  </a:moveTo>
                  <a:cubicBezTo>
                    <a:pt x="0" y="253873"/>
                    <a:pt x="253873" y="0"/>
                    <a:pt x="567055" y="0"/>
                  </a:cubicBezTo>
                  <a:lnTo>
                    <a:pt x="10113010" y="0"/>
                  </a:lnTo>
                  <a:cubicBezTo>
                    <a:pt x="10426192" y="0"/>
                    <a:pt x="10680065" y="253873"/>
                    <a:pt x="10680065" y="567055"/>
                  </a:cubicBezTo>
                  <a:cubicBezTo>
                    <a:pt x="10680065" y="880237"/>
                    <a:pt x="10426192" y="1134110"/>
                    <a:pt x="10113010" y="1134110"/>
                  </a:cubicBezTo>
                  <a:lnTo>
                    <a:pt x="567055" y="1134110"/>
                  </a:lnTo>
                  <a:cubicBezTo>
                    <a:pt x="253873" y="1134110"/>
                    <a:pt x="0" y="880237"/>
                    <a:pt x="0" y="567055"/>
                  </a:cubicBezTo>
                  <a:close/>
                </a:path>
              </a:pathLst>
            </a:custGeom>
            <a:solidFill>
              <a:srgbClr val="EAE8F3"/>
            </a:solidFill>
            <a:ln w="12700">
              <a:solidFill>
                <a:srgbClr val="000000"/>
              </a:solidFill>
            </a:ln>
          </p:spPr>
        </p:sp>
      </p:grpSp>
      <p:sp>
        <p:nvSpPr>
          <p:cNvPr name="Freeform 21" id="21" descr="preencoded.png"/>
          <p:cNvSpPr/>
          <p:nvPr/>
        </p:nvSpPr>
        <p:spPr>
          <a:xfrm flipH="false" flipV="false" rot="0">
            <a:off x="13078122" y="3837385"/>
            <a:ext cx="425203" cy="425203"/>
          </a:xfrm>
          <a:custGeom>
            <a:avLst/>
            <a:gdLst/>
            <a:ahLst/>
            <a:cxnLst/>
            <a:rect r="r" b="b" t="t" l="l"/>
            <a:pathLst>
              <a:path h="425203" w="425203">
                <a:moveTo>
                  <a:pt x="0" y="0"/>
                </a:moveTo>
                <a:lnTo>
                  <a:pt x="425203" y="0"/>
                </a:lnTo>
                <a:lnTo>
                  <a:pt x="425203" y="425203"/>
                </a:lnTo>
                <a:lnTo>
                  <a:pt x="0" y="425203"/>
                </a:lnTo>
                <a:lnTo>
                  <a:pt x="0" y="0"/>
                </a:lnTo>
                <a:close/>
              </a:path>
            </a:pathLst>
          </a:custGeom>
          <a:blipFill>
            <a:blip r:embed="rId8">
              <a:extLst>
                <a:ext uri="{96DAC541-7B7A-43D3-8B79-37D633B846F1}">
                  <asvg:svgBlip xmlns:asvg="http://schemas.microsoft.com/office/drawing/2016/SVG/main" r:embed="rId9"/>
                </a:ext>
              </a:extLst>
            </a:blip>
            <a:stretch>
              <a:fillRect l="0" t="-16666" r="0" b="-16666"/>
            </a:stretch>
          </a:blipFill>
        </p:spPr>
      </p:sp>
      <p:sp>
        <p:nvSpPr>
          <p:cNvPr name="TextBox 22" id="22"/>
          <p:cNvSpPr txBox="true"/>
          <p:nvPr/>
        </p:nvSpPr>
        <p:spPr>
          <a:xfrm rot="0">
            <a:off x="9569202" y="4739879"/>
            <a:ext cx="5073997" cy="461962"/>
          </a:xfrm>
          <a:prstGeom prst="rect">
            <a:avLst/>
          </a:prstGeom>
        </p:spPr>
        <p:txBody>
          <a:bodyPr anchor="t" rtlCol="false" tIns="0" lIns="0" bIns="0" rIns="0">
            <a:spAutoFit/>
          </a:bodyPr>
          <a:lstStyle/>
          <a:p>
            <a:pPr algn="l">
              <a:lnSpc>
                <a:spcPts val="3437"/>
              </a:lnSpc>
            </a:pPr>
            <a:r>
              <a:rPr lang="en-US" sz="2750">
                <a:solidFill>
                  <a:srgbClr val="000000"/>
                </a:solidFill>
                <a:latin typeface="Libre Baskerville"/>
                <a:ea typeface="Libre Baskerville"/>
                <a:cs typeface="Libre Baskerville"/>
                <a:sym typeface="Libre Baskerville"/>
              </a:rPr>
              <a:t>Triển khai trên Edge Device</a:t>
            </a:r>
          </a:p>
        </p:txBody>
      </p:sp>
      <p:sp>
        <p:nvSpPr>
          <p:cNvPr name="TextBox 23" id="23"/>
          <p:cNvSpPr txBox="true"/>
          <p:nvPr/>
        </p:nvSpPr>
        <p:spPr>
          <a:xfrm rot="0">
            <a:off x="9569202" y="5286226"/>
            <a:ext cx="7443044" cy="1446610"/>
          </a:xfrm>
          <a:prstGeom prst="rect">
            <a:avLst/>
          </a:prstGeom>
        </p:spPr>
        <p:txBody>
          <a:bodyPr anchor="t" rtlCol="false" tIns="0" lIns="0" bIns="0" rIns="0">
            <a:spAutoFit/>
          </a:bodyPr>
          <a:lstStyle/>
          <a:p>
            <a:pPr algn="l">
              <a:lnSpc>
                <a:spcPts val="3562"/>
              </a:lnSpc>
            </a:pPr>
            <a:r>
              <a:rPr lang="en-US" sz="2187">
                <a:solidFill>
                  <a:srgbClr val="000000"/>
                </a:solidFill>
                <a:latin typeface="Open Sans"/>
                <a:ea typeface="Open Sans"/>
                <a:cs typeface="Open Sans"/>
                <a:sym typeface="Open Sans"/>
              </a:rPr>
              <a:t>Tối ưu hóa và triển khai mô hình trên các thiết bị biên như Raspberry Pi hoặc Jetson Nano để ứng dụng thực tế.</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92238" y="793403"/>
            <a:ext cx="11444585" cy="914549"/>
          </a:xfrm>
          <a:prstGeom prst="rect">
            <a:avLst/>
          </a:prstGeom>
        </p:spPr>
        <p:txBody>
          <a:bodyPr anchor="t" rtlCol="false" tIns="0" lIns="0" bIns="0" rIns="0">
            <a:spAutoFit/>
          </a:bodyPr>
          <a:lstStyle/>
          <a:p>
            <a:pPr algn="l">
              <a:lnSpc>
                <a:spcPts val="6937"/>
              </a:lnSpc>
            </a:pPr>
            <a:r>
              <a:rPr lang="en-US" sz="5562">
                <a:solidFill>
                  <a:srgbClr val="403CCF"/>
                </a:solidFill>
                <a:latin typeface="Libre Baskerville"/>
                <a:ea typeface="Libre Baskerville"/>
                <a:cs typeface="Libre Baskerville"/>
                <a:sym typeface="Libre Baskerville"/>
              </a:rPr>
              <a:t>Nền Tảng Dữ Liệu Huấn Luyện</a:t>
            </a:r>
          </a:p>
        </p:txBody>
      </p:sp>
      <p:sp>
        <p:nvSpPr>
          <p:cNvPr name="TextBox 7" id="7"/>
          <p:cNvSpPr txBox="true"/>
          <p:nvPr/>
        </p:nvSpPr>
        <p:spPr>
          <a:xfrm rot="0">
            <a:off x="992238" y="2189261"/>
            <a:ext cx="16303526" cy="539354"/>
          </a:xfrm>
          <a:prstGeom prst="rect">
            <a:avLst/>
          </a:prstGeom>
        </p:spPr>
        <p:txBody>
          <a:bodyPr anchor="t" rtlCol="false" tIns="0" lIns="0" bIns="0" rIns="0">
            <a:spAutoFit/>
          </a:bodyPr>
          <a:lstStyle/>
          <a:p>
            <a:pPr algn="l">
              <a:lnSpc>
                <a:spcPts val="3562"/>
              </a:lnSpc>
            </a:pPr>
            <a:r>
              <a:rPr lang="en-US" sz="2187">
                <a:solidFill>
                  <a:srgbClr val="000000"/>
                </a:solidFill>
                <a:latin typeface="Open Sans"/>
                <a:ea typeface="Open Sans"/>
                <a:cs typeface="Open Sans"/>
                <a:sym typeface="Open Sans"/>
              </a:rPr>
              <a:t>Để huấn luyện hệ thống nhận diện chữ số và hình học, chúng tôi sử dụng kết hợp hai bộ dữ liệu chính.</a:t>
            </a:r>
          </a:p>
        </p:txBody>
      </p:sp>
      <p:sp>
        <p:nvSpPr>
          <p:cNvPr name="TextBox 8" id="8"/>
          <p:cNvSpPr txBox="true"/>
          <p:nvPr/>
        </p:nvSpPr>
        <p:spPr>
          <a:xfrm rot="0">
            <a:off x="992238" y="3312021"/>
            <a:ext cx="3544044" cy="461962"/>
          </a:xfrm>
          <a:prstGeom prst="rect">
            <a:avLst/>
          </a:prstGeom>
        </p:spPr>
        <p:txBody>
          <a:bodyPr anchor="t" rtlCol="false" tIns="0" lIns="0" bIns="0" rIns="0">
            <a:spAutoFit/>
          </a:bodyPr>
          <a:lstStyle/>
          <a:p>
            <a:pPr algn="l">
              <a:lnSpc>
                <a:spcPts val="3437"/>
              </a:lnSpc>
            </a:pPr>
            <a:r>
              <a:rPr lang="en-US" sz="2750">
                <a:solidFill>
                  <a:srgbClr val="403CCF"/>
                </a:solidFill>
                <a:latin typeface="Libre Baskerville"/>
                <a:ea typeface="Libre Baskerville"/>
                <a:cs typeface="Libre Baskerville"/>
                <a:sym typeface="Libre Baskerville"/>
              </a:rPr>
              <a:t>MNIST (Chữ số)</a:t>
            </a:r>
          </a:p>
        </p:txBody>
      </p:sp>
      <p:sp>
        <p:nvSpPr>
          <p:cNvPr name="TextBox 9" id="9"/>
          <p:cNvSpPr txBox="true"/>
          <p:nvPr/>
        </p:nvSpPr>
        <p:spPr>
          <a:xfrm rot="0">
            <a:off x="992238" y="3971776"/>
            <a:ext cx="780588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000000"/>
                </a:solidFill>
                <a:latin typeface="Open Sans Bold"/>
                <a:ea typeface="Open Sans Bold"/>
                <a:cs typeface="Open Sans Bold"/>
                <a:sym typeface="Open Sans Bold"/>
              </a:rPr>
              <a:t>Kích thước:</a:t>
            </a:r>
            <a:r>
              <a:rPr lang="en-US" sz="2187">
                <a:solidFill>
                  <a:srgbClr val="000000"/>
                </a:solidFill>
                <a:latin typeface="Open Sans"/>
                <a:ea typeface="Open Sans"/>
                <a:cs typeface="Open Sans"/>
                <a:sym typeface="Open Sans"/>
              </a:rPr>
              <a:t> 60.000 ảnh từ MNIST+1000 ảnh tự tạo để huấn luyện / 10.000 ảnh kiểm tra</a:t>
            </a:r>
          </a:p>
        </p:txBody>
      </p:sp>
      <p:sp>
        <p:nvSpPr>
          <p:cNvPr name="TextBox 10" id="10"/>
          <p:cNvSpPr txBox="true"/>
          <p:nvPr/>
        </p:nvSpPr>
        <p:spPr>
          <a:xfrm rot="0">
            <a:off x="992238" y="4978152"/>
            <a:ext cx="780588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000000"/>
                </a:solidFill>
                <a:latin typeface="Open Sans Bold"/>
                <a:ea typeface="Open Sans Bold"/>
                <a:cs typeface="Open Sans Bold"/>
                <a:sym typeface="Open Sans Bold"/>
              </a:rPr>
              <a:t>Độ phân giải:</a:t>
            </a:r>
            <a:r>
              <a:rPr lang="en-US" sz="2187">
                <a:solidFill>
                  <a:srgbClr val="000000"/>
                </a:solidFill>
                <a:latin typeface="Open Sans"/>
                <a:ea typeface="Open Sans"/>
                <a:cs typeface="Open Sans"/>
                <a:sym typeface="Open Sans"/>
              </a:rPr>
              <a:t> 28x28 pixels</a:t>
            </a:r>
          </a:p>
        </p:txBody>
      </p:sp>
      <p:sp>
        <p:nvSpPr>
          <p:cNvPr name="TextBox 11" id="11"/>
          <p:cNvSpPr txBox="true"/>
          <p:nvPr/>
        </p:nvSpPr>
        <p:spPr>
          <a:xfrm rot="0">
            <a:off x="992238" y="5530900"/>
            <a:ext cx="780588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000000"/>
                </a:solidFill>
                <a:latin typeface="Open Sans Bold"/>
                <a:ea typeface="Open Sans Bold"/>
                <a:cs typeface="Open Sans Bold"/>
                <a:sym typeface="Open Sans Bold"/>
              </a:rPr>
              <a:t>Đặc điểm:</a:t>
            </a:r>
            <a:r>
              <a:rPr lang="en-US" sz="2187">
                <a:solidFill>
                  <a:srgbClr val="000000"/>
                </a:solidFill>
                <a:latin typeface="Open Sans"/>
                <a:ea typeface="Open Sans"/>
                <a:cs typeface="Open Sans"/>
                <a:sym typeface="Open Sans"/>
              </a:rPr>
              <a:t> Grayscale, đã được chuẩn hóa</a:t>
            </a:r>
          </a:p>
        </p:txBody>
      </p:sp>
      <p:sp>
        <p:nvSpPr>
          <p:cNvPr name="TextBox 12" id="12"/>
          <p:cNvSpPr txBox="true"/>
          <p:nvPr/>
        </p:nvSpPr>
        <p:spPr>
          <a:xfrm rot="0">
            <a:off x="992238" y="6239619"/>
            <a:ext cx="7805886" cy="992981"/>
          </a:xfrm>
          <a:prstGeom prst="rect">
            <a:avLst/>
          </a:prstGeom>
        </p:spPr>
        <p:txBody>
          <a:bodyPr anchor="t" rtlCol="false" tIns="0" lIns="0" bIns="0" rIns="0">
            <a:spAutoFit/>
          </a:bodyPr>
          <a:lstStyle/>
          <a:p>
            <a:pPr algn="l">
              <a:lnSpc>
                <a:spcPts val="3562"/>
              </a:lnSpc>
            </a:pPr>
            <a:r>
              <a:rPr lang="en-US" sz="2187">
                <a:solidFill>
                  <a:srgbClr val="000000"/>
                </a:solidFill>
                <a:latin typeface="Open Sans"/>
                <a:ea typeface="Open Sans"/>
                <a:cs typeface="Open Sans"/>
                <a:sym typeface="Open Sans"/>
              </a:rPr>
              <a:t>Bộ dữ liệu tiêu chuẩn cho nhận dạng chữ số viết tay từ 0 đến 9.</a:t>
            </a:r>
          </a:p>
        </p:txBody>
      </p:sp>
      <p:sp>
        <p:nvSpPr>
          <p:cNvPr name="TextBox 13" id="13"/>
          <p:cNvSpPr txBox="true"/>
          <p:nvPr/>
        </p:nvSpPr>
        <p:spPr>
          <a:xfrm rot="0">
            <a:off x="9499401" y="3312021"/>
            <a:ext cx="5123706" cy="461962"/>
          </a:xfrm>
          <a:prstGeom prst="rect">
            <a:avLst/>
          </a:prstGeom>
        </p:spPr>
        <p:txBody>
          <a:bodyPr anchor="t" rtlCol="false" tIns="0" lIns="0" bIns="0" rIns="0">
            <a:spAutoFit/>
          </a:bodyPr>
          <a:lstStyle/>
          <a:p>
            <a:pPr algn="l">
              <a:lnSpc>
                <a:spcPts val="3437"/>
              </a:lnSpc>
            </a:pPr>
            <a:r>
              <a:rPr lang="en-US" sz="2750">
                <a:solidFill>
                  <a:srgbClr val="403CCF"/>
                </a:solidFill>
                <a:latin typeface="Libre Baskerville"/>
                <a:ea typeface="Libre Baskerville"/>
                <a:cs typeface="Libre Baskerville"/>
                <a:sym typeface="Libre Baskerville"/>
              </a:rPr>
              <a:t>Synthetic Shapes (Hình học)</a:t>
            </a:r>
          </a:p>
        </p:txBody>
      </p:sp>
      <p:sp>
        <p:nvSpPr>
          <p:cNvPr name="TextBox 14" id="14"/>
          <p:cNvSpPr txBox="true"/>
          <p:nvPr/>
        </p:nvSpPr>
        <p:spPr>
          <a:xfrm rot="0">
            <a:off x="9499401" y="3971776"/>
            <a:ext cx="780588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000000"/>
                </a:solidFill>
                <a:latin typeface="Open Sans Bold"/>
                <a:ea typeface="Open Sans Bold"/>
                <a:cs typeface="Open Sans Bold"/>
                <a:sym typeface="Open Sans Bold"/>
              </a:rPr>
              <a:t>Số lượng:</a:t>
            </a:r>
            <a:r>
              <a:rPr lang="en-US" sz="2187">
                <a:solidFill>
                  <a:srgbClr val="000000"/>
                </a:solidFill>
                <a:latin typeface="Open Sans"/>
                <a:ea typeface="Open Sans"/>
                <a:cs typeface="Open Sans"/>
                <a:sym typeface="Open Sans"/>
              </a:rPr>
              <a:t> 10.000 mẫu</a:t>
            </a:r>
          </a:p>
        </p:txBody>
      </p:sp>
      <p:sp>
        <p:nvSpPr>
          <p:cNvPr name="TextBox 15" id="15"/>
          <p:cNvSpPr txBox="true"/>
          <p:nvPr/>
        </p:nvSpPr>
        <p:spPr>
          <a:xfrm rot="0">
            <a:off x="9499401" y="4524524"/>
            <a:ext cx="7805886" cy="862013"/>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000000"/>
                </a:solidFill>
                <a:latin typeface="Open Sans Bold"/>
                <a:ea typeface="Open Sans Bold"/>
                <a:cs typeface="Open Sans Bold"/>
                <a:sym typeface="Open Sans Bold"/>
              </a:rPr>
              <a:t>Nguồn gốc:</a:t>
            </a:r>
            <a:r>
              <a:rPr lang="en-US" sz="2187">
                <a:solidFill>
                  <a:srgbClr val="000000"/>
                </a:solidFill>
                <a:latin typeface="Open Sans"/>
                <a:ea typeface="Open Sans"/>
                <a:cs typeface="Open Sans"/>
                <a:sym typeface="Open Sans"/>
              </a:rPr>
              <a:t> 1500 mẫu tự tạo, còn lại là đến từ các nguồn uy tín khác</a:t>
            </a:r>
          </a:p>
        </p:txBody>
      </p:sp>
      <p:sp>
        <p:nvSpPr>
          <p:cNvPr name="TextBox 16" id="16"/>
          <p:cNvSpPr txBox="true"/>
          <p:nvPr/>
        </p:nvSpPr>
        <p:spPr>
          <a:xfrm rot="0">
            <a:off x="9499401" y="5431781"/>
            <a:ext cx="7805886" cy="539354"/>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000000"/>
                </a:solidFill>
                <a:latin typeface="Open Sans Bold"/>
                <a:ea typeface="Open Sans Bold"/>
                <a:cs typeface="Open Sans Bold"/>
                <a:sym typeface="Open Sans Bold"/>
              </a:rPr>
              <a:t>Đặc điểm:</a:t>
            </a:r>
            <a:r>
              <a:rPr lang="en-US" sz="2187">
                <a:solidFill>
                  <a:srgbClr val="000000"/>
                </a:solidFill>
                <a:latin typeface="Open Sans"/>
                <a:ea typeface="Open Sans"/>
                <a:cs typeface="Open Sans"/>
                <a:sym typeface="Open Sans"/>
              </a:rPr>
              <a:t> Grayscale, đã được chuẩn hóa</a:t>
            </a:r>
          </a:p>
        </p:txBody>
      </p:sp>
      <p:sp>
        <p:nvSpPr>
          <p:cNvPr name="TextBox 17" id="17"/>
          <p:cNvSpPr txBox="true"/>
          <p:nvPr/>
        </p:nvSpPr>
        <p:spPr>
          <a:xfrm rot="0">
            <a:off x="9499401" y="6239619"/>
            <a:ext cx="7805886" cy="992981"/>
          </a:xfrm>
          <a:prstGeom prst="rect">
            <a:avLst/>
          </a:prstGeom>
        </p:spPr>
        <p:txBody>
          <a:bodyPr anchor="t" rtlCol="false" tIns="0" lIns="0" bIns="0" rIns="0">
            <a:spAutoFit/>
          </a:bodyPr>
          <a:lstStyle/>
          <a:p>
            <a:pPr algn="l">
              <a:lnSpc>
                <a:spcPts val="3562"/>
              </a:lnSpc>
            </a:pPr>
            <a:r>
              <a:rPr lang="en-US" sz="2187">
                <a:solidFill>
                  <a:srgbClr val="000000"/>
                </a:solidFill>
                <a:latin typeface="Open Sans"/>
                <a:ea typeface="Open Sans"/>
                <a:cs typeface="Open Sans"/>
                <a:sym typeface="Open Sans"/>
              </a:rPr>
              <a:t>Bộ dữ liệu này được xây dựng để bổ sung khả năng nhận diện các hình học cơ bản.</a:t>
            </a:r>
          </a:p>
        </p:txBody>
      </p:sp>
      <p:grpSp>
        <p:nvGrpSpPr>
          <p:cNvPr name="Group 18" id="18"/>
          <p:cNvGrpSpPr/>
          <p:nvPr/>
        </p:nvGrpSpPr>
        <p:grpSpPr>
          <a:xfrm rot="0">
            <a:off x="992238" y="7806630"/>
            <a:ext cx="16303526" cy="1658391"/>
            <a:chOff x="0" y="0"/>
            <a:chExt cx="21738035" cy="2211188"/>
          </a:xfrm>
        </p:grpSpPr>
        <p:sp>
          <p:nvSpPr>
            <p:cNvPr name="Freeform 19" id="19"/>
            <p:cNvSpPr/>
            <p:nvPr/>
          </p:nvSpPr>
          <p:spPr>
            <a:xfrm flipH="false" flipV="false" rot="0">
              <a:off x="0" y="0"/>
              <a:ext cx="21738081" cy="2211197"/>
            </a:xfrm>
            <a:custGeom>
              <a:avLst/>
              <a:gdLst/>
              <a:ahLst/>
              <a:cxnLst/>
              <a:rect r="r" b="b" t="t" l="l"/>
              <a:pathLst>
                <a:path h="2211197" w="21738081">
                  <a:moveTo>
                    <a:pt x="0" y="56769"/>
                  </a:moveTo>
                  <a:cubicBezTo>
                    <a:pt x="0" y="25400"/>
                    <a:pt x="25400" y="0"/>
                    <a:pt x="56769" y="0"/>
                  </a:cubicBezTo>
                  <a:lnTo>
                    <a:pt x="21681312" y="0"/>
                  </a:lnTo>
                  <a:cubicBezTo>
                    <a:pt x="21712681" y="0"/>
                    <a:pt x="21738081" y="25400"/>
                    <a:pt x="21738081" y="56769"/>
                  </a:cubicBezTo>
                  <a:lnTo>
                    <a:pt x="21738081" y="2154428"/>
                  </a:lnTo>
                  <a:cubicBezTo>
                    <a:pt x="21738081" y="2185797"/>
                    <a:pt x="21712681" y="2211197"/>
                    <a:pt x="21681312" y="2211197"/>
                  </a:cubicBezTo>
                  <a:lnTo>
                    <a:pt x="56769" y="2211197"/>
                  </a:lnTo>
                  <a:cubicBezTo>
                    <a:pt x="25400" y="2211197"/>
                    <a:pt x="0" y="2185797"/>
                    <a:pt x="0" y="2154428"/>
                  </a:cubicBezTo>
                  <a:close/>
                </a:path>
              </a:pathLst>
            </a:custGeom>
            <a:solidFill>
              <a:srgbClr val="C3C2F0"/>
            </a:solidFill>
            <a:ln w="12700">
              <a:solidFill>
                <a:srgbClr val="000000"/>
              </a:solidFill>
            </a:ln>
          </p:spPr>
        </p:sp>
      </p:grpSp>
      <p:grpSp>
        <p:nvGrpSpPr>
          <p:cNvPr name="Group 20" id="20"/>
          <p:cNvGrpSpPr>
            <a:grpSpLocks noChangeAspect="true"/>
          </p:cNvGrpSpPr>
          <p:nvPr/>
        </p:nvGrpSpPr>
        <p:grpSpPr>
          <a:xfrm rot="0">
            <a:off x="1275755" y="8246269"/>
            <a:ext cx="354360" cy="283518"/>
            <a:chOff x="0" y="0"/>
            <a:chExt cx="472480" cy="378023"/>
          </a:xfrm>
        </p:grpSpPr>
        <p:sp>
          <p:nvSpPr>
            <p:cNvPr name="Freeform 21" id="21" descr="preencoded.png"/>
            <p:cNvSpPr/>
            <p:nvPr/>
          </p:nvSpPr>
          <p:spPr>
            <a:xfrm flipH="false" flipV="false" rot="0">
              <a:off x="0" y="0"/>
              <a:ext cx="472440" cy="378079"/>
            </a:xfrm>
            <a:custGeom>
              <a:avLst/>
              <a:gdLst/>
              <a:ahLst/>
              <a:cxnLst/>
              <a:rect r="r" b="b" t="t" l="l"/>
              <a:pathLst>
                <a:path h="378079" w="472440">
                  <a:moveTo>
                    <a:pt x="0" y="0"/>
                  </a:moveTo>
                  <a:lnTo>
                    <a:pt x="472440" y="0"/>
                  </a:lnTo>
                  <a:lnTo>
                    <a:pt x="472440" y="378079"/>
                  </a:lnTo>
                  <a:lnTo>
                    <a:pt x="0" y="378079"/>
                  </a:lnTo>
                  <a:lnTo>
                    <a:pt x="0" y="0"/>
                  </a:lnTo>
                  <a:close/>
                </a:path>
              </a:pathLst>
            </a:custGeom>
            <a:blipFill>
              <a:blip r:embed="rId3"/>
              <a:stretch>
                <a:fillRect l="0" t="-670" r="-8" b="-655"/>
              </a:stretch>
            </a:blipFill>
          </p:spPr>
        </p:sp>
      </p:grpSp>
      <p:sp>
        <p:nvSpPr>
          <p:cNvPr name="TextBox 22" id="22"/>
          <p:cNvSpPr txBox="true"/>
          <p:nvPr/>
        </p:nvSpPr>
        <p:spPr>
          <a:xfrm rot="0">
            <a:off x="1913633" y="8075265"/>
            <a:ext cx="15098614" cy="414337"/>
          </a:xfrm>
          <a:prstGeom prst="rect">
            <a:avLst/>
          </a:prstGeom>
        </p:spPr>
        <p:txBody>
          <a:bodyPr anchor="t" rtlCol="false" tIns="0" lIns="0" bIns="0" rIns="0">
            <a:spAutoFit/>
          </a:bodyPr>
          <a:lstStyle/>
          <a:p>
            <a:pPr algn="l">
              <a:lnSpc>
                <a:spcPts val="3562"/>
              </a:lnSpc>
            </a:pPr>
            <a:r>
              <a:rPr lang="en-US" sz="2187" b="true">
                <a:solidFill>
                  <a:srgbClr val="000000"/>
                </a:solidFill>
                <a:latin typeface="Open Sans Bold"/>
                <a:ea typeface="Open Sans Bold"/>
                <a:cs typeface="Open Sans Bold"/>
                <a:sym typeface="Open Sans Bold"/>
              </a:rPr>
              <a:t>Lưu ý:</a:t>
            </a:r>
            <a:r>
              <a:rPr lang="en-US" sz="2187">
                <a:solidFill>
                  <a:srgbClr val="000000"/>
                </a:solidFill>
                <a:latin typeface="Open Sans"/>
                <a:ea typeface="Open Sans"/>
                <a:cs typeface="Open Sans"/>
                <a:sym typeface="Open Sans"/>
              </a:rPr>
              <a:t> Việc tạo thêm dữ liệu hình học là cần thiết vì nó giúp mô hình học được các hình học ở các góc độ xoay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27795" y="721370"/>
            <a:ext cx="9569202" cy="547985"/>
          </a:xfrm>
          <a:prstGeom prst="rect">
            <a:avLst/>
          </a:prstGeom>
        </p:spPr>
        <p:txBody>
          <a:bodyPr anchor="t" rtlCol="false" tIns="0" lIns="0" bIns="0" rIns="0">
            <a:spAutoFit/>
          </a:bodyPr>
          <a:lstStyle/>
          <a:p>
            <a:pPr algn="l">
              <a:lnSpc>
                <a:spcPts val="4187"/>
              </a:lnSpc>
            </a:pPr>
            <a:r>
              <a:rPr lang="en-US" sz="3374">
                <a:solidFill>
                  <a:srgbClr val="403CCF"/>
                </a:solidFill>
                <a:latin typeface="Libre Baskerville"/>
                <a:ea typeface="Libre Baskerville"/>
                <a:cs typeface="Libre Baskerville"/>
                <a:sym typeface="Libre Baskerville"/>
              </a:rPr>
              <a:t>QUY TRÌNH XỬ LÝ ẢNH (10 Bước Chi Tiết)</a:t>
            </a:r>
          </a:p>
        </p:txBody>
      </p:sp>
      <p:grpSp>
        <p:nvGrpSpPr>
          <p:cNvPr name="Group 3" id="3"/>
          <p:cNvGrpSpPr>
            <a:grpSpLocks noChangeAspect="true"/>
          </p:cNvGrpSpPr>
          <p:nvPr/>
        </p:nvGrpSpPr>
        <p:grpSpPr>
          <a:xfrm rot="0">
            <a:off x="3673972" y="2196548"/>
            <a:ext cx="9942438" cy="6933597"/>
            <a:chOff x="0" y="0"/>
            <a:chExt cx="10919023" cy="7614642"/>
          </a:xfrm>
        </p:grpSpPr>
        <p:sp>
          <p:nvSpPr>
            <p:cNvPr name="Freeform 4" id="4" descr="preencoded.png"/>
            <p:cNvSpPr/>
            <p:nvPr/>
          </p:nvSpPr>
          <p:spPr>
            <a:xfrm flipH="false" flipV="false" rot="0">
              <a:off x="0" y="0"/>
              <a:ext cx="10919079" cy="7614666"/>
            </a:xfrm>
            <a:custGeom>
              <a:avLst/>
              <a:gdLst/>
              <a:ahLst/>
              <a:cxnLst/>
              <a:rect r="r" b="b" t="t" l="l"/>
              <a:pathLst>
                <a:path h="7614666" w="10919079">
                  <a:moveTo>
                    <a:pt x="0" y="0"/>
                  </a:moveTo>
                  <a:lnTo>
                    <a:pt x="10919079" y="0"/>
                  </a:lnTo>
                  <a:lnTo>
                    <a:pt x="10919079" y="7614666"/>
                  </a:lnTo>
                  <a:lnTo>
                    <a:pt x="0" y="7614666"/>
                  </a:lnTo>
                  <a:lnTo>
                    <a:pt x="0" y="0"/>
                  </a:lnTo>
                  <a:close/>
                </a:path>
              </a:pathLst>
            </a:custGeom>
            <a:blipFill>
              <a:blip r:embed="rId3"/>
              <a:stretch>
                <a:fillRect l="0" t="-21" r="0" b="-21"/>
              </a:stretch>
            </a:blipFill>
          </p:spPr>
        </p:sp>
      </p:grpSp>
      <p:grpSp>
        <p:nvGrpSpPr>
          <p:cNvPr name="Group 5" id="5"/>
          <p:cNvGrpSpPr>
            <a:grpSpLocks noChangeAspect="true"/>
          </p:cNvGrpSpPr>
          <p:nvPr/>
        </p:nvGrpSpPr>
        <p:grpSpPr>
          <a:xfrm rot="0">
            <a:off x="2420242" y="7583165"/>
            <a:ext cx="129182" cy="129183"/>
            <a:chOff x="0" y="0"/>
            <a:chExt cx="172243" cy="172243"/>
          </a:xfrm>
        </p:grpSpPr>
        <p:sp>
          <p:nvSpPr>
            <p:cNvPr name="Freeform 6" id="6" descr="preencoded.png"/>
            <p:cNvSpPr/>
            <p:nvPr/>
          </p:nvSpPr>
          <p:spPr>
            <a:xfrm flipH="false" flipV="false" rot="0">
              <a:off x="0" y="0"/>
              <a:ext cx="172212" cy="172212"/>
            </a:xfrm>
            <a:custGeom>
              <a:avLst/>
              <a:gdLst/>
              <a:ahLst/>
              <a:cxnLst/>
              <a:rect r="r" b="b" t="t" l="l"/>
              <a:pathLst>
                <a:path h="172212" w="172212">
                  <a:moveTo>
                    <a:pt x="0" y="0"/>
                  </a:moveTo>
                  <a:lnTo>
                    <a:pt x="172212" y="0"/>
                  </a:lnTo>
                  <a:lnTo>
                    <a:pt x="172212" y="172212"/>
                  </a:lnTo>
                  <a:lnTo>
                    <a:pt x="0" y="172212"/>
                  </a:lnTo>
                  <a:lnTo>
                    <a:pt x="0" y="0"/>
                  </a:lnTo>
                  <a:close/>
                </a:path>
              </a:pathLst>
            </a:custGeom>
            <a:blipFill>
              <a:blip r:embed="rId4"/>
              <a:stretch>
                <a:fillRect l="0" t="0" r="-18" b="-18"/>
              </a:stretch>
            </a:blipFill>
          </p:spPr>
        </p:sp>
      </p:grpSp>
      <p:sp>
        <p:nvSpPr>
          <p:cNvPr name="TextBox 7" id="7"/>
          <p:cNvSpPr txBox="true"/>
          <p:nvPr/>
        </p:nvSpPr>
        <p:spPr>
          <a:xfrm rot="0">
            <a:off x="537556" y="2501892"/>
            <a:ext cx="2769691" cy="443774"/>
          </a:xfrm>
          <a:prstGeom prst="rect">
            <a:avLst/>
          </a:prstGeom>
        </p:spPr>
        <p:txBody>
          <a:bodyPr anchor="t" rtlCol="false" tIns="0" lIns="0" bIns="0" rIns="0">
            <a:spAutoFit/>
          </a:bodyPr>
          <a:lstStyle/>
          <a:p>
            <a:pPr algn="ctr">
              <a:lnSpc>
                <a:spcPts val="3885"/>
              </a:lnSpc>
            </a:pPr>
            <a:r>
              <a:rPr lang="en-US" sz="2400" b="true">
                <a:solidFill>
                  <a:srgbClr val="000000"/>
                </a:solidFill>
                <a:latin typeface="Open Sans Bold"/>
                <a:ea typeface="Open Sans Bold"/>
                <a:cs typeface="Open Sans Bold"/>
                <a:sym typeface="Open Sans Bold"/>
              </a:rPr>
              <a:t>1.Ảnh gốc(RGB)</a:t>
            </a:r>
          </a:p>
        </p:txBody>
      </p:sp>
      <p:grpSp>
        <p:nvGrpSpPr>
          <p:cNvPr name="Group 8" id="8"/>
          <p:cNvGrpSpPr>
            <a:grpSpLocks noChangeAspect="true"/>
          </p:cNvGrpSpPr>
          <p:nvPr/>
        </p:nvGrpSpPr>
        <p:grpSpPr>
          <a:xfrm rot="0">
            <a:off x="5749677" y="7583165"/>
            <a:ext cx="129183" cy="129183"/>
            <a:chOff x="0" y="0"/>
            <a:chExt cx="172243" cy="172243"/>
          </a:xfrm>
        </p:grpSpPr>
        <p:sp>
          <p:nvSpPr>
            <p:cNvPr name="Freeform 9" id="9" descr="preencoded.png"/>
            <p:cNvSpPr/>
            <p:nvPr/>
          </p:nvSpPr>
          <p:spPr>
            <a:xfrm flipH="false" flipV="false" rot="0">
              <a:off x="0" y="0"/>
              <a:ext cx="172212" cy="172212"/>
            </a:xfrm>
            <a:custGeom>
              <a:avLst/>
              <a:gdLst/>
              <a:ahLst/>
              <a:cxnLst/>
              <a:rect r="r" b="b" t="t" l="l"/>
              <a:pathLst>
                <a:path h="172212" w="172212">
                  <a:moveTo>
                    <a:pt x="0" y="0"/>
                  </a:moveTo>
                  <a:lnTo>
                    <a:pt x="172212" y="0"/>
                  </a:lnTo>
                  <a:lnTo>
                    <a:pt x="172212" y="172212"/>
                  </a:lnTo>
                  <a:lnTo>
                    <a:pt x="0" y="172212"/>
                  </a:lnTo>
                  <a:lnTo>
                    <a:pt x="0" y="0"/>
                  </a:lnTo>
                  <a:close/>
                </a:path>
              </a:pathLst>
            </a:custGeom>
            <a:blipFill>
              <a:blip r:embed="rId4"/>
              <a:stretch>
                <a:fillRect l="0" t="0" r="-18" b="-18"/>
              </a:stretch>
            </a:blipFill>
          </p:spPr>
        </p:sp>
      </p:grpSp>
      <p:sp>
        <p:nvSpPr>
          <p:cNvPr name="TextBox 10" id="10"/>
          <p:cNvSpPr txBox="true"/>
          <p:nvPr/>
        </p:nvSpPr>
        <p:spPr>
          <a:xfrm rot="0">
            <a:off x="13489149" y="2680917"/>
            <a:ext cx="2769840" cy="443774"/>
          </a:xfrm>
          <a:prstGeom prst="rect">
            <a:avLst/>
          </a:prstGeom>
        </p:spPr>
        <p:txBody>
          <a:bodyPr anchor="t" rtlCol="false" tIns="0" lIns="0" bIns="0" rIns="0">
            <a:spAutoFit/>
          </a:bodyPr>
          <a:lstStyle/>
          <a:p>
            <a:pPr algn="ctr">
              <a:lnSpc>
                <a:spcPts val="3885"/>
              </a:lnSpc>
            </a:pPr>
            <a:r>
              <a:rPr lang="en-US" b="true" sz="2400">
                <a:solidFill>
                  <a:srgbClr val="000000"/>
                </a:solidFill>
                <a:latin typeface="Open Sans Bold"/>
                <a:ea typeface="Open Sans Bold"/>
                <a:cs typeface="Open Sans Bold"/>
                <a:sym typeface="Open Sans Bold"/>
              </a:rPr>
              <a:t>2. Grayscale</a:t>
            </a:r>
          </a:p>
        </p:txBody>
      </p:sp>
      <p:grpSp>
        <p:nvGrpSpPr>
          <p:cNvPr name="Group 11" id="11"/>
          <p:cNvGrpSpPr>
            <a:grpSpLocks noChangeAspect="true"/>
          </p:cNvGrpSpPr>
          <p:nvPr/>
        </p:nvGrpSpPr>
        <p:grpSpPr>
          <a:xfrm rot="0">
            <a:off x="9079260" y="7583165"/>
            <a:ext cx="129183" cy="129183"/>
            <a:chOff x="0" y="0"/>
            <a:chExt cx="172243" cy="172243"/>
          </a:xfrm>
        </p:grpSpPr>
        <p:sp>
          <p:nvSpPr>
            <p:cNvPr name="Freeform 12" id="12" descr="preencoded.png"/>
            <p:cNvSpPr/>
            <p:nvPr/>
          </p:nvSpPr>
          <p:spPr>
            <a:xfrm flipH="false" flipV="false" rot="0">
              <a:off x="0" y="0"/>
              <a:ext cx="172212" cy="172212"/>
            </a:xfrm>
            <a:custGeom>
              <a:avLst/>
              <a:gdLst/>
              <a:ahLst/>
              <a:cxnLst/>
              <a:rect r="r" b="b" t="t" l="l"/>
              <a:pathLst>
                <a:path h="172212" w="172212">
                  <a:moveTo>
                    <a:pt x="0" y="0"/>
                  </a:moveTo>
                  <a:lnTo>
                    <a:pt x="172212" y="0"/>
                  </a:lnTo>
                  <a:lnTo>
                    <a:pt x="172212" y="172212"/>
                  </a:lnTo>
                  <a:lnTo>
                    <a:pt x="0" y="172212"/>
                  </a:lnTo>
                  <a:lnTo>
                    <a:pt x="0" y="0"/>
                  </a:lnTo>
                  <a:close/>
                </a:path>
              </a:pathLst>
            </a:custGeom>
            <a:blipFill>
              <a:blip r:embed="rId4"/>
              <a:stretch>
                <a:fillRect l="0" t="0" r="-18" b="-18"/>
              </a:stretch>
            </a:blipFill>
          </p:spPr>
        </p:sp>
      </p:grpSp>
      <p:sp>
        <p:nvSpPr>
          <p:cNvPr name="TextBox 13" id="13"/>
          <p:cNvSpPr txBox="true"/>
          <p:nvPr/>
        </p:nvSpPr>
        <p:spPr>
          <a:xfrm rot="0">
            <a:off x="427882" y="3898220"/>
            <a:ext cx="2769840" cy="443774"/>
          </a:xfrm>
          <a:prstGeom prst="rect">
            <a:avLst/>
          </a:prstGeom>
        </p:spPr>
        <p:txBody>
          <a:bodyPr anchor="t" rtlCol="false" tIns="0" lIns="0" bIns="0" rIns="0">
            <a:spAutoFit/>
          </a:bodyPr>
          <a:lstStyle/>
          <a:p>
            <a:pPr algn="ctr">
              <a:lnSpc>
                <a:spcPts val="3885"/>
              </a:lnSpc>
            </a:pPr>
            <a:r>
              <a:rPr lang="en-US" b="true" sz="2400">
                <a:solidFill>
                  <a:srgbClr val="000000"/>
                </a:solidFill>
                <a:latin typeface="Open Sans Bold"/>
                <a:ea typeface="Open Sans Bold"/>
                <a:cs typeface="Open Sans Bold"/>
                <a:sym typeface="Open Sans Bold"/>
              </a:rPr>
              <a:t>3. CLAHE</a:t>
            </a:r>
          </a:p>
        </p:txBody>
      </p:sp>
      <p:grpSp>
        <p:nvGrpSpPr>
          <p:cNvPr name="Group 14" id="14"/>
          <p:cNvGrpSpPr>
            <a:grpSpLocks noChangeAspect="true"/>
          </p:cNvGrpSpPr>
          <p:nvPr/>
        </p:nvGrpSpPr>
        <p:grpSpPr>
          <a:xfrm rot="0">
            <a:off x="12408842" y="7583165"/>
            <a:ext cx="129182" cy="129183"/>
            <a:chOff x="0" y="0"/>
            <a:chExt cx="172243" cy="172243"/>
          </a:xfrm>
        </p:grpSpPr>
        <p:sp>
          <p:nvSpPr>
            <p:cNvPr name="Freeform 15" id="15" descr="preencoded.png"/>
            <p:cNvSpPr/>
            <p:nvPr/>
          </p:nvSpPr>
          <p:spPr>
            <a:xfrm flipH="false" flipV="false" rot="0">
              <a:off x="0" y="0"/>
              <a:ext cx="172212" cy="172212"/>
            </a:xfrm>
            <a:custGeom>
              <a:avLst/>
              <a:gdLst/>
              <a:ahLst/>
              <a:cxnLst/>
              <a:rect r="r" b="b" t="t" l="l"/>
              <a:pathLst>
                <a:path h="172212" w="172212">
                  <a:moveTo>
                    <a:pt x="0" y="0"/>
                  </a:moveTo>
                  <a:lnTo>
                    <a:pt x="172212" y="0"/>
                  </a:lnTo>
                  <a:lnTo>
                    <a:pt x="172212" y="172212"/>
                  </a:lnTo>
                  <a:lnTo>
                    <a:pt x="0" y="172212"/>
                  </a:lnTo>
                  <a:lnTo>
                    <a:pt x="0" y="0"/>
                  </a:lnTo>
                  <a:close/>
                </a:path>
              </a:pathLst>
            </a:custGeom>
            <a:blipFill>
              <a:blip r:embed="rId4"/>
              <a:stretch>
                <a:fillRect l="0" t="0" r="-18" b="-18"/>
              </a:stretch>
            </a:blipFill>
          </p:spPr>
        </p:sp>
      </p:grpSp>
      <p:sp>
        <p:nvSpPr>
          <p:cNvPr name="TextBox 16" id="16"/>
          <p:cNvSpPr txBox="true"/>
          <p:nvPr/>
        </p:nvSpPr>
        <p:spPr>
          <a:xfrm rot="0">
            <a:off x="94021" y="5294494"/>
            <a:ext cx="3437561" cy="443774"/>
          </a:xfrm>
          <a:prstGeom prst="rect">
            <a:avLst/>
          </a:prstGeom>
        </p:spPr>
        <p:txBody>
          <a:bodyPr anchor="t" rtlCol="false" tIns="0" lIns="0" bIns="0" rIns="0">
            <a:spAutoFit/>
          </a:bodyPr>
          <a:lstStyle/>
          <a:p>
            <a:pPr algn="ctr">
              <a:lnSpc>
                <a:spcPts val="3885"/>
              </a:lnSpc>
            </a:pPr>
            <a:r>
              <a:rPr lang="en-US" sz="2400" b="true">
                <a:solidFill>
                  <a:srgbClr val="000000"/>
                </a:solidFill>
                <a:latin typeface="Open Sans Bold"/>
                <a:ea typeface="Open Sans Bold"/>
                <a:cs typeface="Open Sans Bold"/>
                <a:sym typeface="Open Sans Bold"/>
              </a:rPr>
              <a:t>5</a:t>
            </a:r>
            <a:r>
              <a:rPr lang="en-US" b="true" sz="2400">
                <a:solidFill>
                  <a:srgbClr val="000000"/>
                </a:solidFill>
                <a:latin typeface="Open Sans Bold"/>
                <a:ea typeface="Open Sans Bold"/>
                <a:cs typeface="Open Sans Bold"/>
                <a:sym typeface="Open Sans Bold"/>
              </a:rPr>
              <a:t>. Adaptive Threshold</a:t>
            </a:r>
          </a:p>
        </p:txBody>
      </p:sp>
      <p:grpSp>
        <p:nvGrpSpPr>
          <p:cNvPr name="Group 17" id="17"/>
          <p:cNvGrpSpPr>
            <a:grpSpLocks noChangeAspect="true"/>
          </p:cNvGrpSpPr>
          <p:nvPr/>
        </p:nvGrpSpPr>
        <p:grpSpPr>
          <a:xfrm rot="0">
            <a:off x="15738425" y="7583165"/>
            <a:ext cx="129182" cy="129183"/>
            <a:chOff x="0" y="0"/>
            <a:chExt cx="172243" cy="172243"/>
          </a:xfrm>
        </p:grpSpPr>
        <p:sp>
          <p:nvSpPr>
            <p:cNvPr name="Freeform 18" id="18" descr="preencoded.png"/>
            <p:cNvSpPr/>
            <p:nvPr/>
          </p:nvSpPr>
          <p:spPr>
            <a:xfrm flipH="false" flipV="false" rot="0">
              <a:off x="0" y="0"/>
              <a:ext cx="172212" cy="172212"/>
            </a:xfrm>
            <a:custGeom>
              <a:avLst/>
              <a:gdLst/>
              <a:ahLst/>
              <a:cxnLst/>
              <a:rect r="r" b="b" t="t" l="l"/>
              <a:pathLst>
                <a:path h="172212" w="172212">
                  <a:moveTo>
                    <a:pt x="0" y="0"/>
                  </a:moveTo>
                  <a:lnTo>
                    <a:pt x="172212" y="0"/>
                  </a:lnTo>
                  <a:lnTo>
                    <a:pt x="172212" y="172212"/>
                  </a:lnTo>
                  <a:lnTo>
                    <a:pt x="0" y="172212"/>
                  </a:lnTo>
                  <a:lnTo>
                    <a:pt x="0" y="0"/>
                  </a:lnTo>
                  <a:close/>
                </a:path>
              </a:pathLst>
            </a:custGeom>
            <a:blipFill>
              <a:blip r:embed="rId4"/>
              <a:stretch>
                <a:fillRect l="0" t="0" r="-18" b="-18"/>
              </a:stretch>
            </a:blipFill>
          </p:spPr>
        </p:sp>
      </p:grpSp>
      <p:sp>
        <p:nvSpPr>
          <p:cNvPr name="TextBox 19" id="19"/>
          <p:cNvSpPr txBox="true"/>
          <p:nvPr/>
        </p:nvSpPr>
        <p:spPr>
          <a:xfrm rot="0">
            <a:off x="13917380" y="5294494"/>
            <a:ext cx="2769840" cy="443774"/>
          </a:xfrm>
          <a:prstGeom prst="rect">
            <a:avLst/>
          </a:prstGeom>
        </p:spPr>
        <p:txBody>
          <a:bodyPr anchor="t" rtlCol="false" tIns="0" lIns="0" bIns="0" rIns="0">
            <a:spAutoFit/>
          </a:bodyPr>
          <a:lstStyle/>
          <a:p>
            <a:pPr algn="ctr">
              <a:lnSpc>
                <a:spcPts val="3885"/>
              </a:lnSpc>
            </a:pPr>
            <a:r>
              <a:rPr lang="en-US" sz="2400" b="true">
                <a:solidFill>
                  <a:srgbClr val="000000"/>
                </a:solidFill>
                <a:latin typeface="Open Sans Bold"/>
                <a:ea typeface="Open Sans Bold"/>
                <a:cs typeface="Open Sans Bold"/>
                <a:sym typeface="Open Sans Bold"/>
              </a:rPr>
              <a:t>6</a:t>
            </a:r>
            <a:r>
              <a:rPr lang="en-US" b="true" sz="2400">
                <a:solidFill>
                  <a:srgbClr val="000000"/>
                </a:solidFill>
                <a:latin typeface="Open Sans Bold"/>
                <a:ea typeface="Open Sans Bold"/>
                <a:cs typeface="Open Sans Bold"/>
                <a:sym typeface="Open Sans Bold"/>
              </a:rPr>
              <a:t>. Morphology</a:t>
            </a:r>
          </a:p>
        </p:txBody>
      </p:sp>
      <p:grpSp>
        <p:nvGrpSpPr>
          <p:cNvPr name="Group 20" id="20"/>
          <p:cNvGrpSpPr>
            <a:grpSpLocks noChangeAspect="true"/>
          </p:cNvGrpSpPr>
          <p:nvPr/>
        </p:nvGrpSpPr>
        <p:grpSpPr>
          <a:xfrm rot="0">
            <a:off x="2420242" y="8698781"/>
            <a:ext cx="129182" cy="129183"/>
            <a:chOff x="0" y="0"/>
            <a:chExt cx="172243" cy="172243"/>
          </a:xfrm>
        </p:grpSpPr>
        <p:sp>
          <p:nvSpPr>
            <p:cNvPr name="Freeform 21" id="21" descr="preencoded.png"/>
            <p:cNvSpPr/>
            <p:nvPr/>
          </p:nvSpPr>
          <p:spPr>
            <a:xfrm flipH="false" flipV="false" rot="0">
              <a:off x="0" y="0"/>
              <a:ext cx="172212" cy="172212"/>
            </a:xfrm>
            <a:custGeom>
              <a:avLst/>
              <a:gdLst/>
              <a:ahLst/>
              <a:cxnLst/>
              <a:rect r="r" b="b" t="t" l="l"/>
              <a:pathLst>
                <a:path h="172212" w="172212">
                  <a:moveTo>
                    <a:pt x="0" y="0"/>
                  </a:moveTo>
                  <a:lnTo>
                    <a:pt x="172212" y="0"/>
                  </a:lnTo>
                  <a:lnTo>
                    <a:pt x="172212" y="172212"/>
                  </a:lnTo>
                  <a:lnTo>
                    <a:pt x="0" y="172212"/>
                  </a:lnTo>
                  <a:lnTo>
                    <a:pt x="0" y="0"/>
                  </a:lnTo>
                  <a:close/>
                </a:path>
              </a:pathLst>
            </a:custGeom>
            <a:blipFill>
              <a:blip r:embed="rId4"/>
              <a:stretch>
                <a:fillRect l="0" t="0" r="-18" b="-18"/>
              </a:stretch>
            </a:blipFill>
          </p:spPr>
        </p:sp>
      </p:grpSp>
      <p:sp>
        <p:nvSpPr>
          <p:cNvPr name="TextBox 22" id="22"/>
          <p:cNvSpPr txBox="true"/>
          <p:nvPr/>
        </p:nvSpPr>
        <p:spPr>
          <a:xfrm rot="0">
            <a:off x="231395" y="6690768"/>
            <a:ext cx="3300187" cy="443774"/>
          </a:xfrm>
          <a:prstGeom prst="rect">
            <a:avLst/>
          </a:prstGeom>
        </p:spPr>
        <p:txBody>
          <a:bodyPr anchor="t" rtlCol="false" tIns="0" lIns="0" bIns="0" rIns="0">
            <a:spAutoFit/>
          </a:bodyPr>
          <a:lstStyle/>
          <a:p>
            <a:pPr algn="ctr">
              <a:lnSpc>
                <a:spcPts val="3885"/>
              </a:lnSpc>
            </a:pPr>
            <a:r>
              <a:rPr lang="en-US" sz="2400" b="true">
                <a:solidFill>
                  <a:srgbClr val="000000"/>
                </a:solidFill>
                <a:latin typeface="Open Sans Bold"/>
                <a:ea typeface="Open Sans Bold"/>
                <a:cs typeface="Open Sans Bold"/>
                <a:sym typeface="Open Sans Bold"/>
              </a:rPr>
              <a:t>7</a:t>
            </a:r>
            <a:r>
              <a:rPr lang="en-US" b="true" sz="2400">
                <a:solidFill>
                  <a:srgbClr val="000000"/>
                </a:solidFill>
                <a:latin typeface="Open Sans Bold"/>
                <a:ea typeface="Open Sans Bold"/>
                <a:cs typeface="Open Sans Bold"/>
                <a:sym typeface="Open Sans Bold"/>
              </a:rPr>
              <a:t>. Contour Detection</a:t>
            </a:r>
          </a:p>
        </p:txBody>
      </p:sp>
      <p:sp>
        <p:nvSpPr>
          <p:cNvPr name="TextBox 23" id="23"/>
          <p:cNvSpPr txBox="true"/>
          <p:nvPr/>
        </p:nvSpPr>
        <p:spPr>
          <a:xfrm rot="0">
            <a:off x="13759285" y="7048818"/>
            <a:ext cx="2769840" cy="443774"/>
          </a:xfrm>
          <a:prstGeom prst="rect">
            <a:avLst/>
          </a:prstGeom>
        </p:spPr>
        <p:txBody>
          <a:bodyPr anchor="t" rtlCol="false" tIns="0" lIns="0" bIns="0" rIns="0">
            <a:spAutoFit/>
          </a:bodyPr>
          <a:lstStyle/>
          <a:p>
            <a:pPr algn="ctr">
              <a:lnSpc>
                <a:spcPts val="3885"/>
              </a:lnSpc>
            </a:pPr>
            <a:r>
              <a:rPr lang="en-US" sz="2400" b="true">
                <a:solidFill>
                  <a:srgbClr val="000000"/>
                </a:solidFill>
                <a:latin typeface="Open Sans Bold"/>
                <a:ea typeface="Open Sans Bold"/>
                <a:cs typeface="Open Sans Bold"/>
                <a:sym typeface="Open Sans Bold"/>
              </a:rPr>
              <a:t>8</a:t>
            </a:r>
            <a:r>
              <a:rPr lang="en-US" b="true" sz="2400">
                <a:solidFill>
                  <a:srgbClr val="000000"/>
                </a:solidFill>
                <a:latin typeface="Open Sans Bold"/>
                <a:ea typeface="Open Sans Bold"/>
                <a:cs typeface="Open Sans Bold"/>
                <a:sym typeface="Open Sans Bold"/>
              </a:rPr>
              <a:t>. Crop</a:t>
            </a:r>
          </a:p>
        </p:txBody>
      </p:sp>
      <p:grpSp>
        <p:nvGrpSpPr>
          <p:cNvPr name="Group 24" id="24"/>
          <p:cNvGrpSpPr>
            <a:grpSpLocks noChangeAspect="true"/>
          </p:cNvGrpSpPr>
          <p:nvPr/>
        </p:nvGrpSpPr>
        <p:grpSpPr>
          <a:xfrm rot="0">
            <a:off x="9079260" y="8698781"/>
            <a:ext cx="129183" cy="129183"/>
            <a:chOff x="0" y="0"/>
            <a:chExt cx="172243" cy="172243"/>
          </a:xfrm>
        </p:grpSpPr>
        <p:sp>
          <p:nvSpPr>
            <p:cNvPr name="Freeform 25" id="25" descr="preencoded.png"/>
            <p:cNvSpPr/>
            <p:nvPr/>
          </p:nvSpPr>
          <p:spPr>
            <a:xfrm flipH="false" flipV="false" rot="0">
              <a:off x="0" y="0"/>
              <a:ext cx="172212" cy="172212"/>
            </a:xfrm>
            <a:custGeom>
              <a:avLst/>
              <a:gdLst/>
              <a:ahLst/>
              <a:cxnLst/>
              <a:rect r="r" b="b" t="t" l="l"/>
              <a:pathLst>
                <a:path h="172212" w="172212">
                  <a:moveTo>
                    <a:pt x="0" y="0"/>
                  </a:moveTo>
                  <a:lnTo>
                    <a:pt x="172212" y="0"/>
                  </a:lnTo>
                  <a:lnTo>
                    <a:pt x="172212" y="172212"/>
                  </a:lnTo>
                  <a:lnTo>
                    <a:pt x="0" y="172212"/>
                  </a:lnTo>
                  <a:lnTo>
                    <a:pt x="0" y="0"/>
                  </a:lnTo>
                  <a:close/>
                </a:path>
              </a:pathLst>
            </a:custGeom>
            <a:blipFill>
              <a:blip r:embed="rId4"/>
              <a:stretch>
                <a:fillRect l="0" t="0" r="-18" b="-18"/>
              </a:stretch>
            </a:blipFill>
          </p:spPr>
        </p:sp>
      </p:grpSp>
      <p:sp>
        <p:nvSpPr>
          <p:cNvPr name="TextBox 26" id="26"/>
          <p:cNvSpPr txBox="true"/>
          <p:nvPr/>
        </p:nvSpPr>
        <p:spPr>
          <a:xfrm rot="0">
            <a:off x="14122285" y="8319598"/>
            <a:ext cx="2769840" cy="443774"/>
          </a:xfrm>
          <a:prstGeom prst="rect">
            <a:avLst/>
          </a:prstGeom>
        </p:spPr>
        <p:txBody>
          <a:bodyPr anchor="t" rtlCol="false" tIns="0" lIns="0" bIns="0" rIns="0">
            <a:spAutoFit/>
          </a:bodyPr>
          <a:lstStyle/>
          <a:p>
            <a:pPr algn="ctr">
              <a:lnSpc>
                <a:spcPts val="3885"/>
              </a:lnSpc>
            </a:pPr>
            <a:r>
              <a:rPr lang="en-US" sz="2400" b="true">
                <a:solidFill>
                  <a:srgbClr val="000000"/>
                </a:solidFill>
                <a:latin typeface="Open Sans Bold"/>
                <a:ea typeface="Open Sans Bold"/>
                <a:cs typeface="Open Sans Bold"/>
                <a:sym typeface="Open Sans Bold"/>
              </a:rPr>
              <a:t>10.Pad&amp;center</a:t>
            </a:r>
          </a:p>
        </p:txBody>
      </p:sp>
      <p:grpSp>
        <p:nvGrpSpPr>
          <p:cNvPr name="Group 27" id="27"/>
          <p:cNvGrpSpPr>
            <a:grpSpLocks noChangeAspect="true"/>
          </p:cNvGrpSpPr>
          <p:nvPr/>
        </p:nvGrpSpPr>
        <p:grpSpPr>
          <a:xfrm rot="0">
            <a:off x="12408842" y="8698781"/>
            <a:ext cx="129182" cy="129183"/>
            <a:chOff x="0" y="0"/>
            <a:chExt cx="172243" cy="172243"/>
          </a:xfrm>
        </p:grpSpPr>
        <p:sp>
          <p:nvSpPr>
            <p:cNvPr name="Freeform 28" id="28" descr="preencoded.png"/>
            <p:cNvSpPr/>
            <p:nvPr/>
          </p:nvSpPr>
          <p:spPr>
            <a:xfrm flipH="false" flipV="false" rot="0">
              <a:off x="0" y="0"/>
              <a:ext cx="172212" cy="172212"/>
            </a:xfrm>
            <a:custGeom>
              <a:avLst/>
              <a:gdLst/>
              <a:ahLst/>
              <a:cxnLst/>
              <a:rect r="r" b="b" t="t" l="l"/>
              <a:pathLst>
                <a:path h="172212" w="172212">
                  <a:moveTo>
                    <a:pt x="0" y="0"/>
                  </a:moveTo>
                  <a:lnTo>
                    <a:pt x="172212" y="0"/>
                  </a:lnTo>
                  <a:lnTo>
                    <a:pt x="172212" y="172212"/>
                  </a:lnTo>
                  <a:lnTo>
                    <a:pt x="0" y="172212"/>
                  </a:lnTo>
                  <a:lnTo>
                    <a:pt x="0" y="0"/>
                  </a:lnTo>
                  <a:close/>
                </a:path>
              </a:pathLst>
            </a:custGeom>
            <a:blipFill>
              <a:blip r:embed="rId4"/>
              <a:stretch>
                <a:fillRect l="0" t="0" r="-18" b="-18"/>
              </a:stretch>
            </a:blipFill>
          </p:spPr>
        </p:sp>
      </p:grpSp>
      <p:sp>
        <p:nvSpPr>
          <p:cNvPr name="TextBox 29" id="29"/>
          <p:cNvSpPr txBox="true"/>
          <p:nvPr/>
        </p:nvSpPr>
        <p:spPr>
          <a:xfrm rot="0">
            <a:off x="39575" y="8319598"/>
            <a:ext cx="3291497" cy="443774"/>
          </a:xfrm>
          <a:prstGeom prst="rect">
            <a:avLst/>
          </a:prstGeom>
        </p:spPr>
        <p:txBody>
          <a:bodyPr anchor="t" rtlCol="false" tIns="0" lIns="0" bIns="0" rIns="0">
            <a:spAutoFit/>
          </a:bodyPr>
          <a:lstStyle/>
          <a:p>
            <a:pPr algn="ctr">
              <a:lnSpc>
                <a:spcPts val="3885"/>
              </a:lnSpc>
            </a:pPr>
            <a:r>
              <a:rPr lang="en-US" b="true" sz="2400">
                <a:solidFill>
                  <a:srgbClr val="000000"/>
                </a:solidFill>
                <a:latin typeface="Open Sans Bold"/>
                <a:ea typeface="Open Sans Bold"/>
                <a:cs typeface="Open Sans Bold"/>
                <a:sym typeface="Open Sans Bold"/>
              </a:rPr>
              <a:t>9. Resize</a:t>
            </a:r>
          </a:p>
        </p:txBody>
      </p:sp>
      <p:grpSp>
        <p:nvGrpSpPr>
          <p:cNvPr name="Group 30" id="30"/>
          <p:cNvGrpSpPr>
            <a:grpSpLocks noChangeAspect="true"/>
          </p:cNvGrpSpPr>
          <p:nvPr/>
        </p:nvGrpSpPr>
        <p:grpSpPr>
          <a:xfrm rot="0">
            <a:off x="15738425" y="8698781"/>
            <a:ext cx="129182" cy="129183"/>
            <a:chOff x="0" y="0"/>
            <a:chExt cx="172243" cy="172243"/>
          </a:xfrm>
        </p:grpSpPr>
        <p:sp>
          <p:nvSpPr>
            <p:cNvPr name="Freeform 31" id="31" descr="preencoded.png"/>
            <p:cNvSpPr/>
            <p:nvPr/>
          </p:nvSpPr>
          <p:spPr>
            <a:xfrm flipH="false" flipV="false" rot="0">
              <a:off x="0" y="0"/>
              <a:ext cx="172212" cy="172212"/>
            </a:xfrm>
            <a:custGeom>
              <a:avLst/>
              <a:gdLst/>
              <a:ahLst/>
              <a:cxnLst/>
              <a:rect r="r" b="b" t="t" l="l"/>
              <a:pathLst>
                <a:path h="172212" w="172212">
                  <a:moveTo>
                    <a:pt x="0" y="0"/>
                  </a:moveTo>
                  <a:lnTo>
                    <a:pt x="172212" y="0"/>
                  </a:lnTo>
                  <a:lnTo>
                    <a:pt x="172212" y="172212"/>
                  </a:lnTo>
                  <a:lnTo>
                    <a:pt x="0" y="172212"/>
                  </a:lnTo>
                  <a:lnTo>
                    <a:pt x="0" y="0"/>
                  </a:lnTo>
                  <a:close/>
                </a:path>
              </a:pathLst>
            </a:custGeom>
            <a:blipFill>
              <a:blip r:embed="rId4"/>
              <a:stretch>
                <a:fillRect l="0" t="0" r="-18" b="-18"/>
              </a:stretch>
            </a:blipFill>
          </p:spPr>
        </p:sp>
      </p:grpSp>
      <p:sp>
        <p:nvSpPr>
          <p:cNvPr name="TextBox 32" id="32"/>
          <p:cNvSpPr txBox="true"/>
          <p:nvPr/>
        </p:nvSpPr>
        <p:spPr>
          <a:xfrm rot="0">
            <a:off x="13616410" y="4078523"/>
            <a:ext cx="2769840" cy="443774"/>
          </a:xfrm>
          <a:prstGeom prst="rect">
            <a:avLst/>
          </a:prstGeom>
        </p:spPr>
        <p:txBody>
          <a:bodyPr anchor="t" rtlCol="false" tIns="0" lIns="0" bIns="0" rIns="0">
            <a:spAutoFit/>
          </a:bodyPr>
          <a:lstStyle/>
          <a:p>
            <a:pPr algn="ctr">
              <a:lnSpc>
                <a:spcPts val="3885"/>
              </a:lnSpc>
            </a:pPr>
            <a:r>
              <a:rPr lang="en-US" sz="2400" b="true">
                <a:solidFill>
                  <a:srgbClr val="000000"/>
                </a:solidFill>
                <a:latin typeface="Open Sans Bold"/>
                <a:ea typeface="Open Sans Bold"/>
                <a:cs typeface="Open Sans Bold"/>
                <a:sym typeface="Open Sans Bold"/>
              </a:rPr>
              <a:t>4.Denoising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734765" y="362023"/>
            <a:ext cx="9903222" cy="562051"/>
          </a:xfrm>
          <a:prstGeom prst="rect">
            <a:avLst/>
          </a:prstGeom>
        </p:spPr>
        <p:txBody>
          <a:bodyPr anchor="t" rtlCol="false" tIns="0" lIns="0" bIns="0" rIns="0">
            <a:spAutoFit/>
          </a:bodyPr>
          <a:lstStyle/>
          <a:p>
            <a:pPr algn="l">
              <a:lnSpc>
                <a:spcPts val="4574"/>
              </a:lnSpc>
            </a:pPr>
            <a:r>
              <a:rPr lang="en-US" sz="3624">
                <a:solidFill>
                  <a:srgbClr val="403CCF"/>
                </a:solidFill>
                <a:latin typeface="Libre Baskerville"/>
                <a:ea typeface="Libre Baskerville"/>
                <a:cs typeface="Libre Baskerville"/>
                <a:sym typeface="Libre Baskerville"/>
              </a:rPr>
              <a:t>Nâng Cao Độ Tương Phản (Enhancement)</a:t>
            </a:r>
          </a:p>
        </p:txBody>
      </p:sp>
      <p:sp>
        <p:nvSpPr>
          <p:cNvPr name="TextBox 7" id="7"/>
          <p:cNvSpPr txBox="true"/>
          <p:nvPr/>
        </p:nvSpPr>
        <p:spPr>
          <a:xfrm rot="0">
            <a:off x="734765" y="867115"/>
            <a:ext cx="16818471" cy="784133"/>
          </a:xfrm>
          <a:prstGeom prst="rect">
            <a:avLst/>
          </a:prstGeom>
        </p:spPr>
        <p:txBody>
          <a:bodyPr anchor="t" rtlCol="false" tIns="0" lIns="0" bIns="0" rIns="0">
            <a:spAutoFit/>
          </a:bodyPr>
          <a:lstStyle/>
          <a:p>
            <a:pPr algn="l">
              <a:lnSpc>
                <a:spcPts val="3275"/>
              </a:lnSpc>
            </a:pPr>
            <a:r>
              <a:rPr lang="en-US" sz="2062">
                <a:solidFill>
                  <a:srgbClr val="000000"/>
                </a:solidFill>
                <a:latin typeface="Open Sans"/>
                <a:ea typeface="Open Sans"/>
                <a:cs typeface="Open Sans"/>
                <a:sym typeface="Open Sans"/>
              </a:rPr>
              <a:t>Hai bước đầu tiên trong quy trình xử lý ảnh tập trung vào việc giảm độ phức tạp dữ liệu và cải thiện chất lượng hình ảnh, đặc biệt là trong điều kiện thiếu sáng.</a:t>
            </a:r>
          </a:p>
        </p:txBody>
      </p:sp>
      <p:grpSp>
        <p:nvGrpSpPr>
          <p:cNvPr name="Group 8" id="8"/>
          <p:cNvGrpSpPr/>
          <p:nvPr/>
        </p:nvGrpSpPr>
        <p:grpSpPr>
          <a:xfrm rot="0">
            <a:off x="744290" y="1660773"/>
            <a:ext cx="16837521" cy="1633878"/>
            <a:chOff x="0" y="0"/>
            <a:chExt cx="22450028" cy="2178504"/>
          </a:xfrm>
        </p:grpSpPr>
        <p:sp>
          <p:nvSpPr>
            <p:cNvPr name="Freeform 9" id="9"/>
            <p:cNvSpPr/>
            <p:nvPr/>
          </p:nvSpPr>
          <p:spPr>
            <a:xfrm flipH="false" flipV="false" rot="0">
              <a:off x="12700" y="19549"/>
              <a:ext cx="22424517" cy="2139454"/>
            </a:xfrm>
            <a:custGeom>
              <a:avLst/>
              <a:gdLst/>
              <a:ahLst/>
              <a:cxnLst/>
              <a:rect r="r" b="b" t="t" l="l"/>
              <a:pathLst>
                <a:path h="2139454" w="22424517">
                  <a:moveTo>
                    <a:pt x="0" y="187672"/>
                  </a:moveTo>
                  <a:cubicBezTo>
                    <a:pt x="0" y="84061"/>
                    <a:pt x="55499" y="0"/>
                    <a:pt x="123952" y="0"/>
                  </a:cubicBezTo>
                  <a:lnTo>
                    <a:pt x="22300564" y="0"/>
                  </a:lnTo>
                  <a:cubicBezTo>
                    <a:pt x="22369018" y="0"/>
                    <a:pt x="22424517" y="84061"/>
                    <a:pt x="22424517" y="187672"/>
                  </a:cubicBezTo>
                  <a:lnTo>
                    <a:pt x="22424517" y="1951783"/>
                  </a:lnTo>
                  <a:cubicBezTo>
                    <a:pt x="22424517" y="2055393"/>
                    <a:pt x="22369018" y="2139454"/>
                    <a:pt x="22300564" y="2139454"/>
                  </a:cubicBezTo>
                  <a:lnTo>
                    <a:pt x="123952" y="2139454"/>
                  </a:lnTo>
                  <a:cubicBezTo>
                    <a:pt x="55499" y="2139454"/>
                    <a:pt x="0" y="2055393"/>
                    <a:pt x="0" y="1951783"/>
                  </a:cubicBezTo>
                  <a:close/>
                </a:path>
              </a:pathLst>
            </a:custGeom>
            <a:solidFill>
              <a:srgbClr val="FBFAFF"/>
            </a:solidFill>
            <a:ln w="12700">
              <a:solidFill>
                <a:srgbClr val="000000"/>
              </a:solidFill>
            </a:ln>
          </p:spPr>
        </p:sp>
        <p:sp>
          <p:nvSpPr>
            <p:cNvPr name="Freeform 10" id="10"/>
            <p:cNvSpPr/>
            <p:nvPr/>
          </p:nvSpPr>
          <p:spPr>
            <a:xfrm flipH="false" flipV="false" rot="0">
              <a:off x="0" y="0"/>
              <a:ext cx="22449917" cy="2178535"/>
            </a:xfrm>
            <a:custGeom>
              <a:avLst/>
              <a:gdLst/>
              <a:ahLst/>
              <a:cxnLst/>
              <a:rect r="r" b="b" t="t" l="l"/>
              <a:pathLst>
                <a:path h="2178535" w="22449917">
                  <a:moveTo>
                    <a:pt x="0" y="207221"/>
                  </a:moveTo>
                  <a:cubicBezTo>
                    <a:pt x="0" y="92467"/>
                    <a:pt x="61468" y="0"/>
                    <a:pt x="136652" y="0"/>
                  </a:cubicBezTo>
                  <a:lnTo>
                    <a:pt x="22313264" y="0"/>
                  </a:lnTo>
                  <a:lnTo>
                    <a:pt x="22313264" y="19549"/>
                  </a:lnTo>
                  <a:lnTo>
                    <a:pt x="22313264" y="0"/>
                  </a:lnTo>
                  <a:cubicBezTo>
                    <a:pt x="22388576" y="0"/>
                    <a:pt x="22449917" y="92467"/>
                    <a:pt x="22449917" y="207221"/>
                  </a:cubicBezTo>
                  <a:lnTo>
                    <a:pt x="22437217" y="207221"/>
                  </a:lnTo>
                  <a:lnTo>
                    <a:pt x="22449917" y="207221"/>
                  </a:lnTo>
                  <a:lnTo>
                    <a:pt x="22449917" y="1971332"/>
                  </a:lnTo>
                  <a:lnTo>
                    <a:pt x="22437217" y="1971332"/>
                  </a:lnTo>
                  <a:lnTo>
                    <a:pt x="22449917" y="1971332"/>
                  </a:lnTo>
                  <a:cubicBezTo>
                    <a:pt x="22449917" y="2086085"/>
                    <a:pt x="22388449" y="2178535"/>
                    <a:pt x="22313264" y="2178535"/>
                  </a:cubicBezTo>
                  <a:lnTo>
                    <a:pt x="22313264" y="2159003"/>
                  </a:lnTo>
                  <a:lnTo>
                    <a:pt x="22313264" y="2178535"/>
                  </a:lnTo>
                  <a:lnTo>
                    <a:pt x="136652" y="2178535"/>
                  </a:lnTo>
                  <a:lnTo>
                    <a:pt x="136652" y="2159003"/>
                  </a:lnTo>
                  <a:lnTo>
                    <a:pt x="136652" y="2178535"/>
                  </a:lnTo>
                  <a:cubicBezTo>
                    <a:pt x="61468" y="2178535"/>
                    <a:pt x="0" y="2086085"/>
                    <a:pt x="0" y="1971332"/>
                  </a:cubicBezTo>
                  <a:lnTo>
                    <a:pt x="0" y="207221"/>
                  </a:lnTo>
                  <a:lnTo>
                    <a:pt x="12700" y="207221"/>
                  </a:lnTo>
                  <a:lnTo>
                    <a:pt x="0" y="207221"/>
                  </a:lnTo>
                  <a:moveTo>
                    <a:pt x="25400" y="207221"/>
                  </a:moveTo>
                  <a:lnTo>
                    <a:pt x="25400" y="1971332"/>
                  </a:lnTo>
                  <a:lnTo>
                    <a:pt x="12700" y="1971332"/>
                  </a:lnTo>
                  <a:lnTo>
                    <a:pt x="25400" y="1971332"/>
                  </a:lnTo>
                  <a:cubicBezTo>
                    <a:pt x="25400" y="2063799"/>
                    <a:pt x="75057" y="2139454"/>
                    <a:pt x="136652" y="2139454"/>
                  </a:cubicBezTo>
                  <a:lnTo>
                    <a:pt x="22313264" y="2139454"/>
                  </a:lnTo>
                  <a:cubicBezTo>
                    <a:pt x="22374986" y="2139454"/>
                    <a:pt x="22424517" y="2063799"/>
                    <a:pt x="22424517" y="1971332"/>
                  </a:cubicBezTo>
                  <a:lnTo>
                    <a:pt x="22424517" y="207221"/>
                  </a:lnTo>
                  <a:cubicBezTo>
                    <a:pt x="22424517" y="114753"/>
                    <a:pt x="22374859" y="39098"/>
                    <a:pt x="22313264" y="39098"/>
                  </a:cubicBezTo>
                  <a:lnTo>
                    <a:pt x="136652" y="39098"/>
                  </a:lnTo>
                  <a:lnTo>
                    <a:pt x="136652" y="19549"/>
                  </a:lnTo>
                  <a:lnTo>
                    <a:pt x="136652" y="39098"/>
                  </a:lnTo>
                  <a:cubicBezTo>
                    <a:pt x="75057" y="39098"/>
                    <a:pt x="25400" y="114753"/>
                    <a:pt x="25400" y="207221"/>
                  </a:cubicBezTo>
                  <a:close/>
                </a:path>
              </a:pathLst>
            </a:custGeom>
            <a:solidFill>
              <a:srgbClr val="D0CED9"/>
            </a:solidFill>
            <a:ln w="12700">
              <a:solidFill>
                <a:srgbClr val="000000"/>
              </a:solidFill>
            </a:ln>
          </p:spPr>
        </p:sp>
      </p:grpSp>
      <p:grpSp>
        <p:nvGrpSpPr>
          <p:cNvPr name="Group 11" id="11"/>
          <p:cNvGrpSpPr>
            <a:grpSpLocks noChangeAspect="true"/>
          </p:cNvGrpSpPr>
          <p:nvPr/>
        </p:nvGrpSpPr>
        <p:grpSpPr>
          <a:xfrm rot="0">
            <a:off x="671563" y="1648271"/>
            <a:ext cx="120352" cy="1646379"/>
            <a:chOff x="0" y="0"/>
            <a:chExt cx="101600" cy="1389857"/>
          </a:xfrm>
        </p:grpSpPr>
        <p:sp>
          <p:nvSpPr>
            <p:cNvPr name="Freeform 12" id="12" descr="preencoded.png"/>
            <p:cNvSpPr/>
            <p:nvPr/>
          </p:nvSpPr>
          <p:spPr>
            <a:xfrm flipH="false" flipV="false" rot="0">
              <a:off x="0" y="0"/>
              <a:ext cx="101600" cy="1389888"/>
            </a:xfrm>
            <a:custGeom>
              <a:avLst/>
              <a:gdLst/>
              <a:ahLst/>
              <a:cxnLst/>
              <a:rect r="r" b="b" t="t" l="l"/>
              <a:pathLst>
                <a:path h="1389888" w="101600">
                  <a:moveTo>
                    <a:pt x="0" y="0"/>
                  </a:moveTo>
                  <a:lnTo>
                    <a:pt x="101600" y="0"/>
                  </a:lnTo>
                  <a:lnTo>
                    <a:pt x="101600" y="1389888"/>
                  </a:lnTo>
                  <a:lnTo>
                    <a:pt x="0" y="1389888"/>
                  </a:lnTo>
                  <a:lnTo>
                    <a:pt x="0" y="0"/>
                  </a:lnTo>
                  <a:close/>
                </a:path>
              </a:pathLst>
            </a:custGeom>
            <a:blipFill>
              <a:blip r:embed="rId3"/>
              <a:stretch>
                <a:fillRect l="-200" t="0" r="-200" b="2"/>
              </a:stretch>
            </a:blipFill>
          </p:spPr>
        </p:sp>
      </p:grpSp>
      <p:sp>
        <p:nvSpPr>
          <p:cNvPr name="TextBox 13" id="13"/>
          <p:cNvSpPr txBox="true"/>
          <p:nvPr/>
        </p:nvSpPr>
        <p:spPr>
          <a:xfrm rot="0">
            <a:off x="947291" y="1803648"/>
            <a:ext cx="6270724" cy="350762"/>
          </a:xfrm>
          <a:prstGeom prst="rect">
            <a:avLst/>
          </a:prstGeom>
        </p:spPr>
        <p:txBody>
          <a:bodyPr anchor="t" rtlCol="false" tIns="0" lIns="0" bIns="0" rIns="0">
            <a:spAutoFit/>
          </a:bodyPr>
          <a:lstStyle/>
          <a:p>
            <a:pPr algn="l">
              <a:lnSpc>
                <a:spcPts val="2863"/>
              </a:lnSpc>
            </a:pPr>
            <a:r>
              <a:rPr lang="en-US" sz="2312">
                <a:solidFill>
                  <a:srgbClr val="000000"/>
                </a:solidFill>
                <a:latin typeface="Libre Baskerville"/>
                <a:ea typeface="Libre Baskerville"/>
                <a:cs typeface="Libre Baskerville"/>
                <a:sym typeface="Libre Baskerville"/>
              </a:rPr>
              <a:t>1. Chuyển đổi màu sắc (RGB -&gt; Grayscale)</a:t>
            </a:r>
          </a:p>
        </p:txBody>
      </p:sp>
      <p:sp>
        <p:nvSpPr>
          <p:cNvPr name="TextBox 14" id="14"/>
          <p:cNvSpPr txBox="true"/>
          <p:nvPr/>
        </p:nvSpPr>
        <p:spPr>
          <a:xfrm rot="0">
            <a:off x="947291" y="2389614"/>
            <a:ext cx="16450567" cy="784133"/>
          </a:xfrm>
          <a:prstGeom prst="rect">
            <a:avLst/>
          </a:prstGeom>
        </p:spPr>
        <p:txBody>
          <a:bodyPr anchor="t" rtlCol="false" tIns="0" lIns="0" bIns="0" rIns="0">
            <a:spAutoFit/>
          </a:bodyPr>
          <a:lstStyle/>
          <a:p>
            <a:pPr algn="l">
              <a:lnSpc>
                <a:spcPts val="3275"/>
              </a:lnSpc>
            </a:pPr>
            <a:r>
              <a:rPr lang="en-US" b="true" sz="2062">
                <a:solidFill>
                  <a:srgbClr val="000000"/>
                </a:solidFill>
                <a:latin typeface="Open Sans Bold"/>
                <a:ea typeface="Open Sans Bold"/>
                <a:cs typeface="Open Sans Bold"/>
                <a:sym typeface="Open Sans Bold"/>
              </a:rPr>
              <a:t>Mục tiêu:</a:t>
            </a:r>
            <a:r>
              <a:rPr lang="en-US" sz="2062">
                <a:solidFill>
                  <a:srgbClr val="000000"/>
                </a:solidFill>
                <a:latin typeface="Open Sans"/>
                <a:ea typeface="Open Sans"/>
                <a:cs typeface="Open Sans"/>
                <a:sym typeface="Open Sans"/>
              </a:rPr>
              <a:t> Giảm chiều dữ liệu từ 3 kênh (Đỏ, Xanh lục, Xanh lam) xuống 1 kênh (Độ xám). </a:t>
            </a:r>
            <a:r>
              <a:rPr lang="en-US" b="true" sz="2062">
                <a:solidFill>
                  <a:srgbClr val="000000"/>
                </a:solidFill>
                <a:latin typeface="Open Sans Bold"/>
                <a:ea typeface="Open Sans Bold"/>
                <a:cs typeface="Open Sans Bold"/>
                <a:sym typeface="Open Sans Bold"/>
              </a:rPr>
              <a:t>Lợi ích:</a:t>
            </a:r>
            <a:r>
              <a:rPr lang="en-US" sz="2062">
                <a:solidFill>
                  <a:srgbClr val="000000"/>
                </a:solidFill>
                <a:latin typeface="Open Sans"/>
                <a:ea typeface="Open Sans"/>
                <a:cs typeface="Open Sans"/>
                <a:sym typeface="Open Sans"/>
              </a:rPr>
              <a:t> CNN chỉ cần thông tin về hình dạng và biên cạnh, không cần màu sắc. Điều này giúp giảm tải tính toán và tăng tốc độ huấn luyện.</a:t>
            </a:r>
          </a:p>
        </p:txBody>
      </p:sp>
      <p:grpSp>
        <p:nvGrpSpPr>
          <p:cNvPr name="Group 15" id="15"/>
          <p:cNvGrpSpPr/>
          <p:nvPr/>
        </p:nvGrpSpPr>
        <p:grpSpPr>
          <a:xfrm rot="0">
            <a:off x="696058" y="3475625"/>
            <a:ext cx="16837521" cy="2278856"/>
            <a:chOff x="0" y="0"/>
            <a:chExt cx="22450028" cy="3038475"/>
          </a:xfrm>
        </p:grpSpPr>
        <p:sp>
          <p:nvSpPr>
            <p:cNvPr name="Freeform 16" id="16"/>
            <p:cNvSpPr/>
            <p:nvPr/>
          </p:nvSpPr>
          <p:spPr>
            <a:xfrm flipH="false" flipV="false" rot="0">
              <a:off x="12700" y="16930"/>
              <a:ext cx="22424644" cy="3004635"/>
            </a:xfrm>
            <a:custGeom>
              <a:avLst/>
              <a:gdLst/>
              <a:ahLst/>
              <a:cxnLst/>
              <a:rect r="r" b="b" t="t" l="l"/>
              <a:pathLst>
                <a:path h="3004635" w="22424644">
                  <a:moveTo>
                    <a:pt x="0" y="162532"/>
                  </a:moveTo>
                  <a:cubicBezTo>
                    <a:pt x="0" y="72801"/>
                    <a:pt x="55118" y="0"/>
                    <a:pt x="123190" y="0"/>
                  </a:cubicBezTo>
                  <a:lnTo>
                    <a:pt x="22301454" y="0"/>
                  </a:lnTo>
                  <a:cubicBezTo>
                    <a:pt x="22369526" y="0"/>
                    <a:pt x="22424644" y="72801"/>
                    <a:pt x="22424644" y="162532"/>
                  </a:cubicBezTo>
                  <a:lnTo>
                    <a:pt x="22424644" y="2842104"/>
                  </a:lnTo>
                  <a:cubicBezTo>
                    <a:pt x="22424644" y="2931835"/>
                    <a:pt x="22369526" y="3004636"/>
                    <a:pt x="22301454" y="3004636"/>
                  </a:cubicBezTo>
                  <a:lnTo>
                    <a:pt x="123190" y="3004636"/>
                  </a:lnTo>
                  <a:cubicBezTo>
                    <a:pt x="55118" y="3004636"/>
                    <a:pt x="0" y="2931835"/>
                    <a:pt x="0" y="2842104"/>
                  </a:cubicBezTo>
                  <a:close/>
                </a:path>
              </a:pathLst>
            </a:custGeom>
            <a:solidFill>
              <a:srgbClr val="FBFAFF"/>
            </a:solidFill>
            <a:ln w="12700">
              <a:solidFill>
                <a:srgbClr val="000000"/>
              </a:solidFill>
            </a:ln>
          </p:spPr>
        </p:sp>
        <p:sp>
          <p:nvSpPr>
            <p:cNvPr name="Freeform 17" id="17"/>
            <p:cNvSpPr/>
            <p:nvPr/>
          </p:nvSpPr>
          <p:spPr>
            <a:xfrm flipH="false" flipV="false" rot="0">
              <a:off x="0" y="0"/>
              <a:ext cx="22450044" cy="3038491"/>
            </a:xfrm>
            <a:custGeom>
              <a:avLst/>
              <a:gdLst/>
              <a:ahLst/>
              <a:cxnLst/>
              <a:rect r="r" b="b" t="t" l="l"/>
              <a:pathLst>
                <a:path h="3038491" w="22450044">
                  <a:moveTo>
                    <a:pt x="0" y="179462"/>
                  </a:moveTo>
                  <a:cubicBezTo>
                    <a:pt x="0" y="80250"/>
                    <a:pt x="60960" y="0"/>
                    <a:pt x="135890" y="0"/>
                  </a:cubicBezTo>
                  <a:lnTo>
                    <a:pt x="22314154" y="0"/>
                  </a:lnTo>
                  <a:lnTo>
                    <a:pt x="22314154" y="16930"/>
                  </a:lnTo>
                  <a:lnTo>
                    <a:pt x="22314154" y="0"/>
                  </a:lnTo>
                  <a:cubicBezTo>
                    <a:pt x="22389085" y="0"/>
                    <a:pt x="22450044" y="80250"/>
                    <a:pt x="22450044" y="179462"/>
                  </a:cubicBezTo>
                  <a:lnTo>
                    <a:pt x="22437344" y="179462"/>
                  </a:lnTo>
                  <a:lnTo>
                    <a:pt x="22450044" y="179462"/>
                  </a:lnTo>
                  <a:lnTo>
                    <a:pt x="22450044" y="2859034"/>
                  </a:lnTo>
                  <a:lnTo>
                    <a:pt x="22437344" y="2859034"/>
                  </a:lnTo>
                  <a:lnTo>
                    <a:pt x="22450044" y="2859034"/>
                  </a:lnTo>
                  <a:cubicBezTo>
                    <a:pt x="22450044" y="2958246"/>
                    <a:pt x="22389085" y="3038491"/>
                    <a:pt x="22314154" y="3038491"/>
                  </a:cubicBezTo>
                  <a:lnTo>
                    <a:pt x="22314154" y="3021566"/>
                  </a:lnTo>
                  <a:lnTo>
                    <a:pt x="22314154" y="3038491"/>
                  </a:lnTo>
                  <a:lnTo>
                    <a:pt x="135890" y="3038491"/>
                  </a:lnTo>
                  <a:lnTo>
                    <a:pt x="135890" y="3021566"/>
                  </a:lnTo>
                  <a:lnTo>
                    <a:pt x="135890" y="3038491"/>
                  </a:lnTo>
                  <a:cubicBezTo>
                    <a:pt x="60960" y="3038491"/>
                    <a:pt x="0" y="2958246"/>
                    <a:pt x="0" y="2859034"/>
                  </a:cubicBezTo>
                  <a:lnTo>
                    <a:pt x="0" y="179462"/>
                  </a:lnTo>
                  <a:lnTo>
                    <a:pt x="12700" y="179462"/>
                  </a:lnTo>
                  <a:lnTo>
                    <a:pt x="0" y="179462"/>
                  </a:lnTo>
                  <a:moveTo>
                    <a:pt x="25400" y="179462"/>
                  </a:moveTo>
                  <a:lnTo>
                    <a:pt x="25400" y="2859034"/>
                  </a:lnTo>
                  <a:lnTo>
                    <a:pt x="12700" y="2859034"/>
                  </a:lnTo>
                  <a:lnTo>
                    <a:pt x="25400" y="2859034"/>
                  </a:lnTo>
                  <a:cubicBezTo>
                    <a:pt x="25400" y="2939284"/>
                    <a:pt x="74676" y="3004635"/>
                    <a:pt x="135890" y="3004635"/>
                  </a:cubicBezTo>
                  <a:lnTo>
                    <a:pt x="22314154" y="3004635"/>
                  </a:lnTo>
                  <a:cubicBezTo>
                    <a:pt x="22375242" y="3004635"/>
                    <a:pt x="22424644" y="2939284"/>
                    <a:pt x="22424644" y="2859034"/>
                  </a:cubicBezTo>
                  <a:lnTo>
                    <a:pt x="22424644" y="179462"/>
                  </a:lnTo>
                  <a:cubicBezTo>
                    <a:pt x="22424644" y="99212"/>
                    <a:pt x="22375368" y="33861"/>
                    <a:pt x="22314154" y="33861"/>
                  </a:cubicBezTo>
                  <a:lnTo>
                    <a:pt x="135890" y="33861"/>
                  </a:lnTo>
                  <a:lnTo>
                    <a:pt x="135890" y="16930"/>
                  </a:lnTo>
                  <a:lnTo>
                    <a:pt x="135890" y="33861"/>
                  </a:lnTo>
                  <a:cubicBezTo>
                    <a:pt x="74676" y="33861"/>
                    <a:pt x="25400" y="99212"/>
                    <a:pt x="25400" y="179462"/>
                  </a:cubicBezTo>
                  <a:close/>
                </a:path>
              </a:pathLst>
            </a:custGeom>
            <a:solidFill>
              <a:srgbClr val="D0CED9"/>
            </a:solidFill>
            <a:ln w="12700">
              <a:solidFill>
                <a:srgbClr val="000000"/>
              </a:solidFill>
            </a:ln>
          </p:spPr>
        </p:sp>
      </p:grpSp>
      <p:grpSp>
        <p:nvGrpSpPr>
          <p:cNvPr name="Group 18" id="18"/>
          <p:cNvGrpSpPr>
            <a:grpSpLocks noChangeAspect="true"/>
          </p:cNvGrpSpPr>
          <p:nvPr/>
        </p:nvGrpSpPr>
        <p:grpSpPr>
          <a:xfrm rot="0">
            <a:off x="734765" y="3475625"/>
            <a:ext cx="99292" cy="2202656"/>
            <a:chOff x="0" y="0"/>
            <a:chExt cx="101600" cy="2253853"/>
          </a:xfrm>
        </p:grpSpPr>
        <p:sp>
          <p:nvSpPr>
            <p:cNvPr name="Freeform 19" id="19" descr="preencoded.png"/>
            <p:cNvSpPr/>
            <p:nvPr/>
          </p:nvSpPr>
          <p:spPr>
            <a:xfrm flipH="false" flipV="false" rot="0">
              <a:off x="0" y="0"/>
              <a:ext cx="101600" cy="2253869"/>
            </a:xfrm>
            <a:custGeom>
              <a:avLst/>
              <a:gdLst/>
              <a:ahLst/>
              <a:cxnLst/>
              <a:rect r="r" b="b" t="t" l="l"/>
              <a:pathLst>
                <a:path h="2253869" w="101600">
                  <a:moveTo>
                    <a:pt x="0" y="0"/>
                  </a:moveTo>
                  <a:lnTo>
                    <a:pt x="101600" y="0"/>
                  </a:lnTo>
                  <a:lnTo>
                    <a:pt x="101600" y="2253869"/>
                  </a:lnTo>
                  <a:lnTo>
                    <a:pt x="0" y="2253869"/>
                  </a:lnTo>
                  <a:lnTo>
                    <a:pt x="0" y="0"/>
                  </a:lnTo>
                  <a:close/>
                </a:path>
              </a:pathLst>
            </a:custGeom>
            <a:blipFill>
              <a:blip r:embed="rId4"/>
              <a:stretch>
                <a:fillRect l="-132" t="0" r="-132" b="0"/>
              </a:stretch>
            </a:blipFill>
          </p:spPr>
        </p:sp>
      </p:grpSp>
      <p:sp>
        <p:nvSpPr>
          <p:cNvPr name="TextBox 20" id="20"/>
          <p:cNvSpPr txBox="true"/>
          <p:nvPr/>
        </p:nvSpPr>
        <p:spPr>
          <a:xfrm rot="0">
            <a:off x="1028700" y="3899259"/>
            <a:ext cx="5477867" cy="350762"/>
          </a:xfrm>
          <a:prstGeom prst="rect">
            <a:avLst/>
          </a:prstGeom>
        </p:spPr>
        <p:txBody>
          <a:bodyPr anchor="t" rtlCol="false" tIns="0" lIns="0" bIns="0" rIns="0">
            <a:spAutoFit/>
          </a:bodyPr>
          <a:lstStyle/>
          <a:p>
            <a:pPr algn="l">
              <a:lnSpc>
                <a:spcPts val="2863"/>
              </a:lnSpc>
            </a:pPr>
            <a:r>
              <a:rPr lang="en-US" sz="2312">
                <a:solidFill>
                  <a:srgbClr val="000000"/>
                </a:solidFill>
                <a:latin typeface="Libre Baskerville"/>
                <a:ea typeface="Libre Baskerville"/>
                <a:cs typeface="Libre Baskerville"/>
                <a:sym typeface="Libre Baskerville"/>
              </a:rPr>
              <a:t>2. CLAHE (Cân bằng sáng thích ứng)</a:t>
            </a:r>
          </a:p>
        </p:txBody>
      </p:sp>
      <p:sp>
        <p:nvSpPr>
          <p:cNvPr name="TextBox 21" id="21"/>
          <p:cNvSpPr txBox="true"/>
          <p:nvPr/>
        </p:nvSpPr>
        <p:spPr>
          <a:xfrm rot="0">
            <a:off x="1028700" y="4240496"/>
            <a:ext cx="16450567" cy="374558"/>
          </a:xfrm>
          <a:prstGeom prst="rect">
            <a:avLst/>
          </a:prstGeom>
        </p:spPr>
        <p:txBody>
          <a:bodyPr anchor="t" rtlCol="false" tIns="0" lIns="0" bIns="0" rIns="0">
            <a:spAutoFit/>
          </a:bodyPr>
          <a:lstStyle/>
          <a:p>
            <a:pPr algn="l">
              <a:lnSpc>
                <a:spcPts val="3275"/>
              </a:lnSpc>
            </a:pPr>
            <a:r>
              <a:rPr lang="en-US" b="true" sz="2062">
                <a:solidFill>
                  <a:srgbClr val="000000"/>
                </a:solidFill>
                <a:latin typeface="Open Sans Bold"/>
                <a:ea typeface="Open Sans Bold"/>
                <a:cs typeface="Open Sans Bold"/>
                <a:sym typeface="Open Sans Bold"/>
              </a:rPr>
              <a:t>Mục tiêu:</a:t>
            </a:r>
            <a:r>
              <a:rPr lang="en-US" sz="2062">
                <a:solidFill>
                  <a:srgbClr val="000000"/>
                </a:solidFill>
                <a:latin typeface="Open Sans"/>
                <a:ea typeface="Open Sans"/>
                <a:cs typeface="Open Sans"/>
                <a:sym typeface="Open Sans"/>
              </a:rPr>
              <a:t> Cải thiện độ tương phản cục bộ, làm rõ chi tiết cho ảnh bị tối hoặc mờ, đặc biệt hiệu quả với vùng bóng đổ.</a:t>
            </a:r>
          </a:p>
        </p:txBody>
      </p:sp>
      <p:sp>
        <p:nvSpPr>
          <p:cNvPr name="TextBox 22" id="22"/>
          <p:cNvSpPr txBox="true"/>
          <p:nvPr/>
        </p:nvSpPr>
        <p:spPr>
          <a:xfrm rot="0">
            <a:off x="1028700" y="4634997"/>
            <a:ext cx="16450567" cy="374558"/>
          </a:xfrm>
          <a:prstGeom prst="rect">
            <a:avLst/>
          </a:prstGeom>
        </p:spPr>
        <p:txBody>
          <a:bodyPr anchor="t" rtlCol="false" tIns="0" lIns="0" bIns="0" rIns="0">
            <a:spAutoFit/>
          </a:bodyPr>
          <a:lstStyle/>
          <a:p>
            <a:pPr algn="l">
              <a:lnSpc>
                <a:spcPts val="3275"/>
              </a:lnSpc>
            </a:pPr>
            <a:r>
              <a:rPr lang="en-US" b="true" sz="2062">
                <a:solidFill>
                  <a:srgbClr val="000000"/>
                </a:solidFill>
                <a:latin typeface="Open Sans Bold"/>
                <a:ea typeface="Open Sans Bold"/>
                <a:cs typeface="Open Sans Bold"/>
                <a:sym typeface="Open Sans Bold"/>
              </a:rPr>
              <a:t>Tham số quan trọng:</a:t>
            </a:r>
          </a:p>
        </p:txBody>
      </p:sp>
      <p:sp>
        <p:nvSpPr>
          <p:cNvPr name="TextBox 23" id="23"/>
          <p:cNvSpPr txBox="true"/>
          <p:nvPr/>
        </p:nvSpPr>
        <p:spPr>
          <a:xfrm rot="0">
            <a:off x="956370" y="4995841"/>
            <a:ext cx="16450567" cy="374558"/>
          </a:xfrm>
          <a:prstGeom prst="rect">
            <a:avLst/>
          </a:prstGeom>
        </p:spPr>
        <p:txBody>
          <a:bodyPr anchor="t" rtlCol="false" tIns="0" lIns="0" bIns="0" rIns="0">
            <a:spAutoFit/>
          </a:bodyPr>
          <a:lstStyle/>
          <a:p>
            <a:pPr algn="l" marL="311047" indent="-155524" lvl="1">
              <a:lnSpc>
                <a:spcPts val="3275"/>
              </a:lnSpc>
              <a:buFont typeface="Arial"/>
              <a:buChar char="•"/>
            </a:pPr>
            <a:r>
              <a:rPr lang="en-US" b="true" sz="2062">
                <a:solidFill>
                  <a:srgbClr val="000000"/>
                </a:solidFill>
                <a:latin typeface="Open Sans Bold"/>
                <a:ea typeface="Open Sans Bold"/>
                <a:cs typeface="Open Sans Bold"/>
                <a:sym typeface="Open Sans Bold"/>
              </a:rPr>
              <a:t>clipLimit=2.0:</a:t>
            </a:r>
            <a:r>
              <a:rPr lang="en-US" sz="2062">
                <a:solidFill>
                  <a:srgbClr val="000000"/>
                </a:solidFill>
                <a:latin typeface="Open Sans"/>
                <a:ea typeface="Open Sans"/>
                <a:cs typeface="Open Sans"/>
                <a:sym typeface="Open Sans"/>
              </a:rPr>
              <a:t> Giới hạn mức độ tăng cường tương phản để tránh làm nhiễu ảnh.</a:t>
            </a:r>
          </a:p>
        </p:txBody>
      </p:sp>
      <p:sp>
        <p:nvSpPr>
          <p:cNvPr name="TextBox 24" id="24"/>
          <p:cNvSpPr txBox="true"/>
          <p:nvPr/>
        </p:nvSpPr>
        <p:spPr>
          <a:xfrm rot="0">
            <a:off x="947291" y="5303724"/>
            <a:ext cx="16450567" cy="374558"/>
          </a:xfrm>
          <a:prstGeom prst="rect">
            <a:avLst/>
          </a:prstGeom>
        </p:spPr>
        <p:txBody>
          <a:bodyPr anchor="t" rtlCol="false" tIns="0" lIns="0" bIns="0" rIns="0">
            <a:spAutoFit/>
          </a:bodyPr>
          <a:lstStyle/>
          <a:p>
            <a:pPr algn="l" marL="311047" indent="-155524" lvl="1">
              <a:lnSpc>
                <a:spcPts val="3275"/>
              </a:lnSpc>
              <a:buFont typeface="Arial"/>
              <a:buChar char="•"/>
            </a:pPr>
            <a:r>
              <a:rPr lang="en-US" b="true" sz="2062">
                <a:solidFill>
                  <a:srgbClr val="000000"/>
                </a:solidFill>
                <a:latin typeface="Open Sans Bold"/>
                <a:ea typeface="Open Sans Bold"/>
                <a:cs typeface="Open Sans Bold"/>
                <a:sym typeface="Open Sans Bold"/>
              </a:rPr>
              <a:t>tileGridSize=(8,8):</a:t>
            </a:r>
            <a:r>
              <a:rPr lang="en-US" sz="2062">
                <a:solidFill>
                  <a:srgbClr val="000000"/>
                </a:solidFill>
                <a:latin typeface="Open Sans"/>
                <a:ea typeface="Open Sans"/>
                <a:cs typeface="Open Sans"/>
                <a:sym typeface="Open Sans"/>
              </a:rPr>
              <a:t> Chia ảnh thành lưới 8x8 ô để xử lý cân bằng sáng cục bộ, thích ứng với các vùng sáng tối khác nhau.</a:t>
            </a:r>
          </a:p>
        </p:txBody>
      </p:sp>
      <p:grpSp>
        <p:nvGrpSpPr>
          <p:cNvPr name="Group 25" id="25"/>
          <p:cNvGrpSpPr/>
          <p:nvPr/>
        </p:nvGrpSpPr>
        <p:grpSpPr>
          <a:xfrm rot="0">
            <a:off x="753815" y="5861255"/>
            <a:ext cx="16818471" cy="579685"/>
            <a:chOff x="0" y="0"/>
            <a:chExt cx="22424628" cy="772913"/>
          </a:xfrm>
        </p:grpSpPr>
        <p:sp>
          <p:nvSpPr>
            <p:cNvPr name="Freeform 26" id="26"/>
            <p:cNvSpPr/>
            <p:nvPr/>
          </p:nvSpPr>
          <p:spPr>
            <a:xfrm flipH="false" flipV="false" rot="0">
              <a:off x="0" y="0"/>
              <a:ext cx="22424644" cy="772922"/>
            </a:xfrm>
            <a:custGeom>
              <a:avLst/>
              <a:gdLst/>
              <a:ahLst/>
              <a:cxnLst/>
              <a:rect r="r" b="b" t="t" l="l"/>
              <a:pathLst>
                <a:path h="772922" w="22424644">
                  <a:moveTo>
                    <a:pt x="0" y="27305"/>
                  </a:moveTo>
                  <a:cubicBezTo>
                    <a:pt x="0" y="12192"/>
                    <a:pt x="12192" y="0"/>
                    <a:pt x="27305" y="0"/>
                  </a:cubicBezTo>
                  <a:lnTo>
                    <a:pt x="22397338" y="0"/>
                  </a:lnTo>
                  <a:cubicBezTo>
                    <a:pt x="22412452" y="0"/>
                    <a:pt x="22424644" y="12192"/>
                    <a:pt x="22424644" y="27305"/>
                  </a:cubicBezTo>
                  <a:lnTo>
                    <a:pt x="22424644" y="745617"/>
                  </a:lnTo>
                  <a:cubicBezTo>
                    <a:pt x="22424644" y="760730"/>
                    <a:pt x="22412452" y="772922"/>
                    <a:pt x="22397338" y="772922"/>
                  </a:cubicBezTo>
                  <a:lnTo>
                    <a:pt x="27305" y="772922"/>
                  </a:lnTo>
                  <a:cubicBezTo>
                    <a:pt x="12192" y="772922"/>
                    <a:pt x="0" y="760730"/>
                    <a:pt x="0" y="745617"/>
                  </a:cubicBezTo>
                  <a:close/>
                </a:path>
              </a:pathLst>
            </a:custGeom>
            <a:solidFill>
              <a:srgbClr val="C3C2F0"/>
            </a:solidFill>
            <a:ln w="12700">
              <a:solidFill>
                <a:srgbClr val="000000"/>
              </a:solidFill>
            </a:ln>
          </p:spPr>
        </p:sp>
      </p:grpSp>
      <p:sp>
        <p:nvSpPr>
          <p:cNvPr name="TextBox 27" id="27"/>
          <p:cNvSpPr txBox="true"/>
          <p:nvPr/>
        </p:nvSpPr>
        <p:spPr>
          <a:xfrm rot="0">
            <a:off x="1333351" y="5930481"/>
            <a:ext cx="16238935" cy="374558"/>
          </a:xfrm>
          <a:prstGeom prst="rect">
            <a:avLst/>
          </a:prstGeom>
        </p:spPr>
        <p:txBody>
          <a:bodyPr anchor="t" rtlCol="false" tIns="0" lIns="0" bIns="0" rIns="0">
            <a:spAutoFit/>
          </a:bodyPr>
          <a:lstStyle/>
          <a:p>
            <a:pPr algn="l">
              <a:lnSpc>
                <a:spcPts val="3275"/>
              </a:lnSpc>
            </a:pPr>
            <a:r>
              <a:rPr lang="en-US" sz="2062" b="true">
                <a:solidFill>
                  <a:srgbClr val="000000"/>
                </a:solidFill>
                <a:latin typeface="Open Sans Bold"/>
                <a:ea typeface="Open Sans Bold"/>
                <a:cs typeface="Open Sans Bold"/>
                <a:sym typeface="Open Sans Bold"/>
              </a:rPr>
              <a:t>Ghi chú:</a:t>
            </a:r>
            <a:r>
              <a:rPr lang="en-US" sz="2062">
                <a:solidFill>
                  <a:srgbClr val="000000"/>
                </a:solidFill>
                <a:latin typeface="Open Sans"/>
                <a:ea typeface="Open Sans"/>
                <a:cs typeface="Open Sans"/>
                <a:sym typeface="Open Sans"/>
              </a:rPr>
              <a:t> CLAHE là </a:t>
            </a:r>
            <a:r>
              <a:rPr lang="en-US" sz="2062" i="true">
                <a:solidFill>
                  <a:srgbClr val="000000"/>
                </a:solidFill>
                <a:latin typeface="Open Sans Italics"/>
                <a:ea typeface="Open Sans Italics"/>
                <a:cs typeface="Open Sans Italics"/>
                <a:sym typeface="Open Sans Italics"/>
              </a:rPr>
              <a:t>"Giải pháp tối ưu cho ảnh thiếu sáng hoặc có vùng bóng đổ"</a:t>
            </a:r>
            <a:r>
              <a:rPr lang="en-US" sz="2062">
                <a:solidFill>
                  <a:srgbClr val="000000"/>
                </a:solidFill>
                <a:latin typeface="Open Sans"/>
                <a:ea typeface="Open Sans"/>
                <a:cs typeface="Open Sans"/>
                <a:sym typeface="Open Sans"/>
              </a:rPr>
              <a:t> trong môi trường thực tế.</a:t>
            </a:r>
          </a:p>
        </p:txBody>
      </p:sp>
      <p:grpSp>
        <p:nvGrpSpPr>
          <p:cNvPr name="Group 28" id="28"/>
          <p:cNvGrpSpPr>
            <a:grpSpLocks noChangeAspect="true"/>
          </p:cNvGrpSpPr>
          <p:nvPr/>
        </p:nvGrpSpPr>
        <p:grpSpPr>
          <a:xfrm rot="0">
            <a:off x="872406" y="6664671"/>
            <a:ext cx="2381250" cy="3162300"/>
            <a:chOff x="0" y="0"/>
            <a:chExt cx="3175000" cy="4216400"/>
          </a:xfrm>
        </p:grpSpPr>
        <p:sp>
          <p:nvSpPr>
            <p:cNvPr name="Freeform 29" id="29" descr="preencoded.png"/>
            <p:cNvSpPr/>
            <p:nvPr/>
          </p:nvSpPr>
          <p:spPr>
            <a:xfrm flipH="false" flipV="false" rot="0">
              <a:off x="0" y="0"/>
              <a:ext cx="3175000" cy="4216400"/>
            </a:xfrm>
            <a:custGeom>
              <a:avLst/>
              <a:gdLst/>
              <a:ahLst/>
              <a:cxnLst/>
              <a:rect r="r" b="b" t="t" l="l"/>
              <a:pathLst>
                <a:path h="4216400" w="3175000">
                  <a:moveTo>
                    <a:pt x="0" y="0"/>
                  </a:moveTo>
                  <a:lnTo>
                    <a:pt x="3175000" y="0"/>
                  </a:lnTo>
                  <a:lnTo>
                    <a:pt x="3175000" y="4216400"/>
                  </a:lnTo>
                  <a:lnTo>
                    <a:pt x="0" y="4216400"/>
                  </a:lnTo>
                  <a:lnTo>
                    <a:pt x="0" y="0"/>
                  </a:lnTo>
                  <a:close/>
                </a:path>
              </a:pathLst>
            </a:custGeom>
            <a:blipFill>
              <a:blip r:embed="rId5"/>
              <a:stretch>
                <a:fillRect l="0" t="0" r="0" b="0"/>
              </a:stretch>
            </a:blipFill>
          </p:spPr>
        </p:sp>
      </p:grpSp>
      <p:sp>
        <p:nvSpPr>
          <p:cNvPr name="TextBox 30" id="30"/>
          <p:cNvSpPr txBox="true"/>
          <p:nvPr/>
        </p:nvSpPr>
        <p:spPr>
          <a:xfrm rot="0">
            <a:off x="-629642" y="9776519"/>
            <a:ext cx="5385346" cy="374558"/>
          </a:xfrm>
          <a:prstGeom prst="rect">
            <a:avLst/>
          </a:prstGeom>
        </p:spPr>
        <p:txBody>
          <a:bodyPr anchor="t" rtlCol="false" tIns="0" lIns="0" bIns="0" rIns="0">
            <a:spAutoFit/>
          </a:bodyPr>
          <a:lstStyle/>
          <a:p>
            <a:pPr algn="ctr">
              <a:lnSpc>
                <a:spcPts val="3275"/>
              </a:lnSpc>
            </a:pPr>
            <a:r>
              <a:rPr lang="en-US" b="true" sz="2062">
                <a:solidFill>
                  <a:srgbClr val="000000"/>
                </a:solidFill>
                <a:latin typeface="Open Sans Bold"/>
                <a:ea typeface="Open Sans Bold"/>
                <a:cs typeface="Open Sans Bold"/>
                <a:sym typeface="Open Sans Bold"/>
              </a:rPr>
              <a:t>Before</a:t>
            </a:r>
          </a:p>
        </p:txBody>
      </p:sp>
      <p:grpSp>
        <p:nvGrpSpPr>
          <p:cNvPr name="Group 31" id="31"/>
          <p:cNvGrpSpPr>
            <a:grpSpLocks noChangeAspect="true"/>
          </p:cNvGrpSpPr>
          <p:nvPr/>
        </p:nvGrpSpPr>
        <p:grpSpPr>
          <a:xfrm rot="0">
            <a:off x="6711667" y="6645621"/>
            <a:ext cx="2381250" cy="3162300"/>
            <a:chOff x="0" y="0"/>
            <a:chExt cx="3175000" cy="4216400"/>
          </a:xfrm>
        </p:grpSpPr>
        <p:sp>
          <p:nvSpPr>
            <p:cNvPr name="Freeform 32" id="32" descr="preencoded.png"/>
            <p:cNvSpPr/>
            <p:nvPr/>
          </p:nvSpPr>
          <p:spPr>
            <a:xfrm flipH="false" flipV="false" rot="0">
              <a:off x="0" y="0"/>
              <a:ext cx="3175000" cy="4216400"/>
            </a:xfrm>
            <a:custGeom>
              <a:avLst/>
              <a:gdLst/>
              <a:ahLst/>
              <a:cxnLst/>
              <a:rect r="r" b="b" t="t" l="l"/>
              <a:pathLst>
                <a:path h="4216400" w="3175000">
                  <a:moveTo>
                    <a:pt x="0" y="0"/>
                  </a:moveTo>
                  <a:lnTo>
                    <a:pt x="3175000" y="0"/>
                  </a:lnTo>
                  <a:lnTo>
                    <a:pt x="3175000" y="4216400"/>
                  </a:lnTo>
                  <a:lnTo>
                    <a:pt x="0" y="4216400"/>
                  </a:lnTo>
                  <a:lnTo>
                    <a:pt x="0" y="0"/>
                  </a:lnTo>
                  <a:close/>
                </a:path>
              </a:pathLst>
            </a:custGeom>
            <a:blipFill>
              <a:blip r:embed="rId6"/>
              <a:stretch>
                <a:fillRect l="0" t="0" r="0" b="0"/>
              </a:stretch>
            </a:blipFill>
          </p:spPr>
        </p:sp>
      </p:grpSp>
      <p:sp>
        <p:nvSpPr>
          <p:cNvPr name="TextBox 33" id="33"/>
          <p:cNvSpPr txBox="true"/>
          <p:nvPr/>
        </p:nvSpPr>
        <p:spPr>
          <a:xfrm rot="0">
            <a:off x="5210438" y="9751026"/>
            <a:ext cx="5383709" cy="374558"/>
          </a:xfrm>
          <a:prstGeom prst="rect">
            <a:avLst/>
          </a:prstGeom>
        </p:spPr>
        <p:txBody>
          <a:bodyPr anchor="t" rtlCol="false" tIns="0" lIns="0" bIns="0" rIns="0">
            <a:spAutoFit/>
          </a:bodyPr>
          <a:lstStyle/>
          <a:p>
            <a:pPr algn="ctr">
              <a:lnSpc>
                <a:spcPts val="3275"/>
              </a:lnSpc>
            </a:pPr>
            <a:r>
              <a:rPr lang="en-US" b="true" sz="2062">
                <a:solidFill>
                  <a:srgbClr val="000000"/>
                </a:solidFill>
                <a:latin typeface="Open Sans Bold"/>
                <a:ea typeface="Open Sans Bold"/>
                <a:cs typeface="Open Sans Bold"/>
                <a:sym typeface="Open Sans Bold"/>
              </a:rPr>
              <a:t>After Grayscale</a:t>
            </a:r>
          </a:p>
        </p:txBody>
      </p:sp>
      <p:grpSp>
        <p:nvGrpSpPr>
          <p:cNvPr name="Group 34" id="34"/>
          <p:cNvGrpSpPr>
            <a:grpSpLocks noChangeAspect="true"/>
          </p:cNvGrpSpPr>
          <p:nvPr/>
        </p:nvGrpSpPr>
        <p:grpSpPr>
          <a:xfrm rot="0">
            <a:off x="12464767" y="6528047"/>
            <a:ext cx="2469802" cy="3279874"/>
            <a:chOff x="0" y="0"/>
            <a:chExt cx="3293070" cy="4373165"/>
          </a:xfrm>
        </p:grpSpPr>
        <p:sp>
          <p:nvSpPr>
            <p:cNvPr name="Freeform 35" id="35" descr="preencoded.png"/>
            <p:cNvSpPr/>
            <p:nvPr/>
          </p:nvSpPr>
          <p:spPr>
            <a:xfrm flipH="false" flipV="false" rot="0">
              <a:off x="0" y="0"/>
              <a:ext cx="3293110" cy="4373118"/>
            </a:xfrm>
            <a:custGeom>
              <a:avLst/>
              <a:gdLst/>
              <a:ahLst/>
              <a:cxnLst/>
              <a:rect r="r" b="b" t="t" l="l"/>
              <a:pathLst>
                <a:path h="4373118" w="3293110">
                  <a:moveTo>
                    <a:pt x="0" y="0"/>
                  </a:moveTo>
                  <a:lnTo>
                    <a:pt x="3293110" y="0"/>
                  </a:lnTo>
                  <a:lnTo>
                    <a:pt x="3293110" y="4373118"/>
                  </a:lnTo>
                  <a:lnTo>
                    <a:pt x="0" y="4373118"/>
                  </a:lnTo>
                  <a:lnTo>
                    <a:pt x="0" y="0"/>
                  </a:lnTo>
                  <a:close/>
                </a:path>
              </a:pathLst>
            </a:custGeom>
            <a:blipFill>
              <a:blip r:embed="rId7"/>
              <a:stretch>
                <a:fillRect l="0" t="-7" r="1" b="-8"/>
              </a:stretch>
            </a:blipFill>
          </p:spPr>
        </p:sp>
      </p:grpSp>
      <p:sp>
        <p:nvSpPr>
          <p:cNvPr name="TextBox 36" id="36"/>
          <p:cNvSpPr txBox="true"/>
          <p:nvPr/>
        </p:nvSpPr>
        <p:spPr>
          <a:xfrm rot="0">
            <a:off x="5210438" y="9751026"/>
            <a:ext cx="16818471" cy="374558"/>
          </a:xfrm>
          <a:prstGeom prst="rect">
            <a:avLst/>
          </a:prstGeom>
        </p:spPr>
        <p:txBody>
          <a:bodyPr anchor="t" rtlCol="false" tIns="0" lIns="0" bIns="0" rIns="0">
            <a:spAutoFit/>
          </a:bodyPr>
          <a:lstStyle/>
          <a:p>
            <a:pPr algn="ctr">
              <a:lnSpc>
                <a:spcPts val="3275"/>
              </a:lnSpc>
            </a:pPr>
            <a:r>
              <a:rPr lang="en-US" b="true" sz="2062">
                <a:solidFill>
                  <a:srgbClr val="000000"/>
                </a:solidFill>
                <a:latin typeface="Open Sans Bold"/>
                <a:ea typeface="Open Sans Bold"/>
                <a:cs typeface="Open Sans Bold"/>
                <a:sym typeface="Open Sans Bold"/>
              </a:rPr>
              <a:t>After CLAHE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1028700" y="433080"/>
            <a:ext cx="17338774" cy="1502728"/>
          </a:xfrm>
          <a:prstGeom prst="rect">
            <a:avLst/>
          </a:prstGeom>
        </p:spPr>
        <p:txBody>
          <a:bodyPr anchor="t" rtlCol="false" tIns="0" lIns="0" bIns="0" rIns="0">
            <a:spAutoFit/>
          </a:bodyPr>
          <a:lstStyle/>
          <a:p>
            <a:pPr algn="l">
              <a:lnSpc>
                <a:spcPts val="6062"/>
              </a:lnSpc>
            </a:pPr>
            <a:r>
              <a:rPr lang="en-US" sz="4849">
                <a:solidFill>
                  <a:srgbClr val="403CCF"/>
                </a:solidFill>
                <a:latin typeface="Libre Baskerville"/>
                <a:ea typeface="Libre Baskerville"/>
                <a:cs typeface="Libre Baskerville"/>
                <a:sym typeface="Libre Baskerville"/>
              </a:rPr>
              <a:t>Lọc Nhiễu (Denoising) - Tối Ưu cho Từng Loại Đối Tượng</a:t>
            </a:r>
          </a:p>
        </p:txBody>
      </p:sp>
      <p:sp>
        <p:nvSpPr>
          <p:cNvPr name="TextBox 7" id="7"/>
          <p:cNvSpPr txBox="true"/>
          <p:nvPr/>
        </p:nvSpPr>
        <p:spPr>
          <a:xfrm rot="0">
            <a:off x="949226" y="2288232"/>
            <a:ext cx="16389549" cy="886073"/>
          </a:xfrm>
          <a:prstGeom prst="rect">
            <a:avLst/>
          </a:prstGeom>
        </p:spPr>
        <p:txBody>
          <a:bodyPr anchor="t" rtlCol="false" tIns="0" lIns="0" bIns="0" rIns="0">
            <a:spAutoFit/>
          </a:bodyPr>
          <a:lstStyle/>
          <a:p>
            <a:pPr algn="l">
              <a:lnSpc>
                <a:spcPts val="3643"/>
              </a:lnSpc>
            </a:pPr>
            <a:r>
              <a:rPr lang="en-US" sz="2287">
                <a:solidFill>
                  <a:srgbClr val="000000"/>
                </a:solidFill>
                <a:latin typeface="Open Sans"/>
                <a:ea typeface="Open Sans"/>
                <a:cs typeface="Open Sans"/>
                <a:sym typeface="Open Sans"/>
              </a:rPr>
              <a:t>Bước thứ ba trong quy trình xử lý ảnh của chúng tôi áp dụng các chiến lược khử nhiễu khác nhau, được tùy chỉnh để tối ưu hóa việc nhận dạng chữ số và hình học.</a:t>
            </a:r>
          </a:p>
        </p:txBody>
      </p:sp>
      <p:sp>
        <p:nvSpPr>
          <p:cNvPr name="TextBox 8" id="8"/>
          <p:cNvSpPr txBox="true"/>
          <p:nvPr/>
        </p:nvSpPr>
        <p:spPr>
          <a:xfrm rot="0">
            <a:off x="782296" y="3718680"/>
            <a:ext cx="2580581" cy="416411"/>
          </a:xfrm>
          <a:prstGeom prst="rect">
            <a:avLst/>
          </a:prstGeom>
        </p:spPr>
        <p:txBody>
          <a:bodyPr anchor="t" rtlCol="false" tIns="0" lIns="0" bIns="0" rIns="0">
            <a:spAutoFit/>
          </a:bodyPr>
          <a:lstStyle/>
          <a:p>
            <a:pPr algn="l">
              <a:lnSpc>
                <a:spcPts val="3366"/>
              </a:lnSpc>
            </a:pPr>
            <a:r>
              <a:rPr lang="en-US" sz="2724">
                <a:solidFill>
                  <a:srgbClr val="403CCF"/>
                </a:solidFill>
                <a:latin typeface="Libre Baskerville"/>
                <a:ea typeface="Libre Baskerville"/>
                <a:cs typeface="Libre Baskerville"/>
                <a:sym typeface="Libre Baskerville"/>
              </a:rPr>
              <a:t>Chữ số (Digits)</a:t>
            </a:r>
          </a:p>
        </p:txBody>
      </p:sp>
      <p:sp>
        <p:nvSpPr>
          <p:cNvPr name="TextBox 9" id="9"/>
          <p:cNvSpPr txBox="true"/>
          <p:nvPr/>
        </p:nvSpPr>
        <p:spPr>
          <a:xfrm rot="0">
            <a:off x="782296" y="4239866"/>
            <a:ext cx="7930157" cy="886073"/>
          </a:xfrm>
          <a:prstGeom prst="rect">
            <a:avLst/>
          </a:prstGeom>
        </p:spPr>
        <p:txBody>
          <a:bodyPr anchor="t" rtlCol="false" tIns="0" lIns="0" bIns="0" rIns="0">
            <a:spAutoFit/>
          </a:bodyPr>
          <a:lstStyle/>
          <a:p>
            <a:pPr algn="l">
              <a:lnSpc>
                <a:spcPts val="3643"/>
              </a:lnSpc>
            </a:pPr>
            <a:r>
              <a:rPr lang="en-US" sz="2287">
                <a:solidFill>
                  <a:srgbClr val="000000"/>
                </a:solidFill>
                <a:latin typeface="Open Sans"/>
                <a:ea typeface="Open Sans"/>
                <a:cs typeface="Open Sans"/>
                <a:sym typeface="Open Sans"/>
              </a:rPr>
              <a:t>Để làm mịn các nét viết tay tự nhiên và loại bỏ nhiễu hạt mà vẫn giữ được đặc điểm tổng thể của chữ số:</a:t>
            </a:r>
          </a:p>
        </p:txBody>
      </p:sp>
      <p:sp>
        <p:nvSpPr>
          <p:cNvPr name="TextBox 10" id="10"/>
          <p:cNvSpPr txBox="true"/>
          <p:nvPr/>
        </p:nvSpPr>
        <p:spPr>
          <a:xfrm rot="0">
            <a:off x="782296" y="5166680"/>
            <a:ext cx="7930157" cy="428873"/>
          </a:xfrm>
          <a:prstGeom prst="rect">
            <a:avLst/>
          </a:prstGeom>
        </p:spPr>
        <p:txBody>
          <a:bodyPr anchor="t" rtlCol="false" tIns="0" lIns="0" bIns="0" rIns="0">
            <a:spAutoFit/>
          </a:bodyPr>
          <a:lstStyle/>
          <a:p>
            <a:pPr algn="l" marL="344981" indent="-172491" lvl="1">
              <a:lnSpc>
                <a:spcPts val="3643"/>
              </a:lnSpc>
              <a:buFont typeface="Arial"/>
              <a:buChar char="•"/>
            </a:pPr>
            <a:r>
              <a:rPr lang="en-US" b="true" sz="2287">
                <a:solidFill>
                  <a:srgbClr val="000000"/>
                </a:solidFill>
                <a:latin typeface="Open Sans Bold"/>
                <a:ea typeface="Open Sans Bold"/>
                <a:cs typeface="Open Sans Bold"/>
                <a:sym typeface="Open Sans Bold"/>
              </a:rPr>
              <a:t>Phương pháp:</a:t>
            </a:r>
            <a:r>
              <a:rPr lang="en-US" sz="2287">
                <a:solidFill>
                  <a:srgbClr val="000000"/>
                </a:solidFill>
                <a:latin typeface="Open Sans"/>
                <a:ea typeface="Open Sans"/>
                <a:cs typeface="Open Sans"/>
                <a:sym typeface="Open Sans"/>
              </a:rPr>
              <a:t> Gaussian Blur</a:t>
            </a:r>
          </a:p>
        </p:txBody>
      </p:sp>
      <p:sp>
        <p:nvSpPr>
          <p:cNvPr name="TextBox 11" id="11"/>
          <p:cNvSpPr txBox="true"/>
          <p:nvPr/>
        </p:nvSpPr>
        <p:spPr>
          <a:xfrm rot="0">
            <a:off x="782296" y="5691783"/>
            <a:ext cx="7930157" cy="428873"/>
          </a:xfrm>
          <a:prstGeom prst="rect">
            <a:avLst/>
          </a:prstGeom>
        </p:spPr>
        <p:txBody>
          <a:bodyPr anchor="t" rtlCol="false" tIns="0" lIns="0" bIns="0" rIns="0">
            <a:spAutoFit/>
          </a:bodyPr>
          <a:lstStyle/>
          <a:p>
            <a:pPr algn="l" marL="344981" indent="-172491" lvl="1">
              <a:lnSpc>
                <a:spcPts val="3643"/>
              </a:lnSpc>
              <a:buFont typeface="Arial"/>
              <a:buChar char="•"/>
            </a:pPr>
            <a:r>
              <a:rPr lang="en-US" b="true" sz="2287">
                <a:solidFill>
                  <a:srgbClr val="000000"/>
                </a:solidFill>
                <a:latin typeface="Open Sans Bold"/>
                <a:ea typeface="Open Sans Bold"/>
                <a:cs typeface="Open Sans Bold"/>
                <a:sym typeface="Open Sans Bold"/>
              </a:rPr>
              <a:t>Kích thước kernel:</a:t>
            </a:r>
            <a:r>
              <a:rPr lang="en-US" sz="2287">
                <a:solidFill>
                  <a:srgbClr val="000000"/>
                </a:solidFill>
                <a:latin typeface="Open Sans"/>
                <a:ea typeface="Open Sans"/>
                <a:cs typeface="Open Sans"/>
                <a:sym typeface="Open Sans"/>
              </a:rPr>
              <a:t> 5x5</a:t>
            </a:r>
          </a:p>
        </p:txBody>
      </p:sp>
      <p:sp>
        <p:nvSpPr>
          <p:cNvPr name="TextBox 12" id="12"/>
          <p:cNvSpPr txBox="true"/>
          <p:nvPr/>
        </p:nvSpPr>
        <p:spPr>
          <a:xfrm rot="0">
            <a:off x="782296" y="6224216"/>
            <a:ext cx="7930157" cy="886073"/>
          </a:xfrm>
          <a:prstGeom prst="rect">
            <a:avLst/>
          </a:prstGeom>
        </p:spPr>
        <p:txBody>
          <a:bodyPr anchor="t" rtlCol="false" tIns="0" lIns="0" bIns="0" rIns="0">
            <a:spAutoFit/>
          </a:bodyPr>
          <a:lstStyle/>
          <a:p>
            <a:pPr algn="l" marL="344981" indent="-172491" lvl="1">
              <a:lnSpc>
                <a:spcPts val="3643"/>
              </a:lnSpc>
              <a:buFont typeface="Arial"/>
              <a:buChar char="•"/>
            </a:pPr>
            <a:r>
              <a:rPr lang="en-US" b="true" sz="2287">
                <a:solidFill>
                  <a:srgbClr val="000000"/>
                </a:solidFill>
                <a:latin typeface="Open Sans Bold"/>
                <a:ea typeface="Open Sans Bold"/>
                <a:cs typeface="Open Sans Bold"/>
                <a:sym typeface="Open Sans Bold"/>
              </a:rPr>
              <a:t>Lợi ích:</a:t>
            </a:r>
            <a:r>
              <a:rPr lang="en-US" sz="2287">
                <a:solidFill>
                  <a:srgbClr val="000000"/>
                </a:solidFill>
                <a:latin typeface="Open Sans"/>
                <a:ea typeface="Open Sans"/>
                <a:cs typeface="Open Sans"/>
                <a:sym typeface="Open Sans"/>
              </a:rPr>
              <a:t> Phù hợp làm mịn các đường cong và giảm nhiễu, giúp CNN tập trung vào hình dạng chữ cái.</a:t>
            </a:r>
          </a:p>
        </p:txBody>
      </p:sp>
      <p:sp>
        <p:nvSpPr>
          <p:cNvPr name="TextBox 13" id="13"/>
          <p:cNvSpPr txBox="true"/>
          <p:nvPr/>
        </p:nvSpPr>
        <p:spPr>
          <a:xfrm rot="0">
            <a:off x="9418141" y="3083134"/>
            <a:ext cx="3235921" cy="416411"/>
          </a:xfrm>
          <a:prstGeom prst="rect">
            <a:avLst/>
          </a:prstGeom>
        </p:spPr>
        <p:txBody>
          <a:bodyPr anchor="t" rtlCol="false" tIns="0" lIns="0" bIns="0" rIns="0">
            <a:spAutoFit/>
          </a:bodyPr>
          <a:lstStyle/>
          <a:p>
            <a:pPr algn="l">
              <a:lnSpc>
                <a:spcPts val="3366"/>
              </a:lnSpc>
            </a:pPr>
            <a:r>
              <a:rPr lang="en-US" sz="2724">
                <a:solidFill>
                  <a:srgbClr val="403CCF"/>
                </a:solidFill>
                <a:latin typeface="Libre Baskerville"/>
                <a:ea typeface="Libre Baskerville"/>
                <a:cs typeface="Libre Baskerville"/>
                <a:sym typeface="Libre Baskerville"/>
              </a:rPr>
              <a:t>Hình học (Shapes)</a:t>
            </a:r>
          </a:p>
        </p:txBody>
      </p:sp>
      <p:sp>
        <p:nvSpPr>
          <p:cNvPr name="TextBox 14" id="14"/>
          <p:cNvSpPr txBox="true"/>
          <p:nvPr/>
        </p:nvSpPr>
        <p:spPr>
          <a:xfrm rot="0">
            <a:off x="9418141" y="3452738"/>
            <a:ext cx="7930158" cy="886073"/>
          </a:xfrm>
          <a:prstGeom prst="rect">
            <a:avLst/>
          </a:prstGeom>
        </p:spPr>
        <p:txBody>
          <a:bodyPr anchor="t" rtlCol="false" tIns="0" lIns="0" bIns="0" rIns="0">
            <a:spAutoFit/>
          </a:bodyPr>
          <a:lstStyle/>
          <a:p>
            <a:pPr algn="l">
              <a:lnSpc>
                <a:spcPts val="3643"/>
              </a:lnSpc>
            </a:pPr>
            <a:r>
              <a:rPr lang="en-US" sz="2287">
                <a:solidFill>
                  <a:srgbClr val="000000"/>
                </a:solidFill>
                <a:latin typeface="Open Sans"/>
                <a:ea typeface="Open Sans"/>
                <a:cs typeface="Open Sans"/>
                <a:sym typeface="Open Sans"/>
              </a:rPr>
              <a:t>Để khử nhiễu trong khi vẫn bảo toàn các cạnh sắc nét và góc của hình học:</a:t>
            </a:r>
          </a:p>
        </p:txBody>
      </p:sp>
      <p:sp>
        <p:nvSpPr>
          <p:cNvPr name="TextBox 15" id="15"/>
          <p:cNvSpPr txBox="true"/>
          <p:nvPr/>
        </p:nvSpPr>
        <p:spPr>
          <a:xfrm rot="0">
            <a:off x="9418141" y="4194274"/>
            <a:ext cx="7930158" cy="428873"/>
          </a:xfrm>
          <a:prstGeom prst="rect">
            <a:avLst/>
          </a:prstGeom>
        </p:spPr>
        <p:txBody>
          <a:bodyPr anchor="t" rtlCol="false" tIns="0" lIns="0" bIns="0" rIns="0">
            <a:spAutoFit/>
          </a:bodyPr>
          <a:lstStyle/>
          <a:p>
            <a:pPr algn="l" marL="344981" indent="-172491" lvl="1">
              <a:lnSpc>
                <a:spcPts val="3643"/>
              </a:lnSpc>
              <a:buFont typeface="Arial"/>
              <a:buChar char="•"/>
            </a:pPr>
            <a:r>
              <a:rPr lang="en-US" b="true" sz="2287">
                <a:solidFill>
                  <a:srgbClr val="000000"/>
                </a:solidFill>
                <a:latin typeface="Open Sans Bold"/>
                <a:ea typeface="Open Sans Bold"/>
                <a:cs typeface="Open Sans Bold"/>
                <a:sym typeface="Open Sans Bold"/>
              </a:rPr>
              <a:t>Phương pháp:</a:t>
            </a:r>
            <a:r>
              <a:rPr lang="en-US" sz="2287">
                <a:solidFill>
                  <a:srgbClr val="000000"/>
                </a:solidFill>
                <a:latin typeface="Open Sans"/>
                <a:ea typeface="Open Sans"/>
                <a:cs typeface="Open Sans"/>
                <a:sym typeface="Open Sans"/>
              </a:rPr>
              <a:t> Bilateral Filter</a:t>
            </a:r>
          </a:p>
        </p:txBody>
      </p:sp>
      <p:sp>
        <p:nvSpPr>
          <p:cNvPr name="TextBox 16" id="16"/>
          <p:cNvSpPr txBox="true"/>
          <p:nvPr/>
        </p:nvSpPr>
        <p:spPr>
          <a:xfrm rot="0">
            <a:off x="9418141" y="4617244"/>
            <a:ext cx="7930158" cy="428873"/>
          </a:xfrm>
          <a:prstGeom prst="rect">
            <a:avLst/>
          </a:prstGeom>
        </p:spPr>
        <p:txBody>
          <a:bodyPr anchor="t" rtlCol="false" tIns="0" lIns="0" bIns="0" rIns="0">
            <a:spAutoFit/>
          </a:bodyPr>
          <a:lstStyle/>
          <a:p>
            <a:pPr algn="l" marL="344981" indent="-172491" lvl="1">
              <a:lnSpc>
                <a:spcPts val="3643"/>
              </a:lnSpc>
              <a:buFont typeface="Arial"/>
              <a:buChar char="•"/>
            </a:pPr>
            <a:r>
              <a:rPr lang="en-US" b="true" sz="2287">
                <a:solidFill>
                  <a:srgbClr val="000000"/>
                </a:solidFill>
                <a:latin typeface="Open Sans Bold"/>
                <a:ea typeface="Open Sans Bold"/>
                <a:cs typeface="Open Sans Bold"/>
                <a:sym typeface="Open Sans Bold"/>
              </a:rPr>
              <a:t>Tham số:</a:t>
            </a:r>
          </a:p>
        </p:txBody>
      </p:sp>
      <p:sp>
        <p:nvSpPr>
          <p:cNvPr name="TextBox 17" id="17"/>
          <p:cNvSpPr txBox="true"/>
          <p:nvPr/>
        </p:nvSpPr>
        <p:spPr>
          <a:xfrm rot="0">
            <a:off x="8875618" y="5040214"/>
            <a:ext cx="7930158" cy="428873"/>
          </a:xfrm>
          <a:prstGeom prst="rect">
            <a:avLst/>
          </a:prstGeom>
        </p:spPr>
        <p:txBody>
          <a:bodyPr anchor="t" rtlCol="false" tIns="0" lIns="0" bIns="0" rIns="0">
            <a:spAutoFit/>
          </a:bodyPr>
          <a:lstStyle/>
          <a:p>
            <a:pPr algn="l" marL="926003" indent="-308668" lvl="2">
              <a:lnSpc>
                <a:spcPts val="3643"/>
              </a:lnSpc>
              <a:buFont typeface="Arial"/>
              <a:buChar char="⚬"/>
            </a:pPr>
            <a:r>
              <a:rPr lang="en-US" b="true" sz="2287">
                <a:solidFill>
                  <a:srgbClr val="000000"/>
                </a:solidFill>
                <a:latin typeface="Open Sans Bold"/>
                <a:ea typeface="Open Sans Bold"/>
                <a:cs typeface="Open Sans Bold"/>
                <a:sym typeface="Open Sans Bold"/>
              </a:rPr>
              <a:t>d=9:</a:t>
            </a:r>
            <a:r>
              <a:rPr lang="en-US" sz="2287">
                <a:solidFill>
                  <a:srgbClr val="000000"/>
                </a:solidFill>
                <a:latin typeface="Open Sans"/>
                <a:ea typeface="Open Sans"/>
                <a:cs typeface="Open Sans"/>
                <a:sym typeface="Open Sans"/>
              </a:rPr>
              <a:t> Đường kính vùng lân cận pixel</a:t>
            </a:r>
          </a:p>
        </p:txBody>
      </p:sp>
      <p:sp>
        <p:nvSpPr>
          <p:cNvPr name="TextBox 18" id="18"/>
          <p:cNvSpPr txBox="true"/>
          <p:nvPr/>
        </p:nvSpPr>
        <p:spPr>
          <a:xfrm rot="0">
            <a:off x="8875618" y="5509828"/>
            <a:ext cx="7930158" cy="428873"/>
          </a:xfrm>
          <a:prstGeom prst="rect">
            <a:avLst/>
          </a:prstGeom>
        </p:spPr>
        <p:txBody>
          <a:bodyPr anchor="t" rtlCol="false" tIns="0" lIns="0" bIns="0" rIns="0">
            <a:spAutoFit/>
          </a:bodyPr>
          <a:lstStyle/>
          <a:p>
            <a:pPr algn="l" marL="926003" indent="-308668" lvl="2">
              <a:lnSpc>
                <a:spcPts val="3643"/>
              </a:lnSpc>
              <a:buFont typeface="Arial"/>
              <a:buChar char="⚬"/>
            </a:pPr>
            <a:r>
              <a:rPr lang="en-US" sz="2287" i="true">
                <a:solidFill>
                  <a:srgbClr val="000000"/>
                </a:solidFill>
                <a:latin typeface="Open Sans Italics"/>
                <a:ea typeface="Open Sans Italics"/>
                <a:cs typeface="Open Sans Italics"/>
                <a:sym typeface="Open Sans Italics"/>
              </a:rPr>
              <a:t>σ₍</a:t>
            </a:r>
            <a:r>
              <a:rPr lang="en-US" sz="2287" i="true">
                <a:solidFill>
                  <a:srgbClr val="000000"/>
                </a:solidFill>
                <a:latin typeface="Open Sans Italics"/>
                <a:ea typeface="Open Sans Italics"/>
                <a:cs typeface="Open Sans Italics"/>
                <a:sym typeface="Open Sans Italics"/>
              </a:rPr>
              <a:t>màu₎ = 75 — Độ lệch chuẩn trong không gian màu</a:t>
            </a:r>
          </a:p>
        </p:txBody>
      </p:sp>
      <p:sp>
        <p:nvSpPr>
          <p:cNvPr name="TextBox 19" id="19"/>
          <p:cNvSpPr txBox="true"/>
          <p:nvPr/>
        </p:nvSpPr>
        <p:spPr>
          <a:xfrm rot="0">
            <a:off x="8875618" y="6260343"/>
            <a:ext cx="7930158" cy="428873"/>
          </a:xfrm>
          <a:prstGeom prst="rect">
            <a:avLst/>
          </a:prstGeom>
        </p:spPr>
        <p:txBody>
          <a:bodyPr anchor="t" rtlCol="false" tIns="0" lIns="0" bIns="0" rIns="0">
            <a:spAutoFit/>
          </a:bodyPr>
          <a:lstStyle/>
          <a:p>
            <a:pPr algn="l" marL="926003" indent="-308668" lvl="2">
              <a:lnSpc>
                <a:spcPts val="3643"/>
              </a:lnSpc>
              <a:buFont typeface="Arial"/>
              <a:buChar char="⚬"/>
            </a:pPr>
            <a:r>
              <a:rPr lang="en-US" sz="2287" i="true">
                <a:solidFill>
                  <a:srgbClr val="000000"/>
                </a:solidFill>
                <a:latin typeface="Open Sans Italics"/>
                <a:ea typeface="Open Sans Italics"/>
                <a:cs typeface="Open Sans Italics"/>
                <a:sym typeface="Open Sans Italics"/>
              </a:rPr>
              <a:t>σ</a:t>
            </a:r>
            <a:r>
              <a:rPr lang="en-US" sz="2287" i="true">
                <a:solidFill>
                  <a:srgbClr val="000000"/>
                </a:solidFill>
                <a:latin typeface="Open Sans Italics"/>
                <a:ea typeface="Open Sans Italics"/>
                <a:cs typeface="Open Sans Italics"/>
                <a:sym typeface="Open Sans Italics"/>
              </a:rPr>
              <a:t>_space = 75</a:t>
            </a:r>
            <a:r>
              <a:rPr lang="en-US" sz="2287" i="true">
                <a:solidFill>
                  <a:srgbClr val="000000"/>
                </a:solidFill>
                <a:latin typeface="Open Sans Italics"/>
                <a:ea typeface="Open Sans Italics"/>
                <a:cs typeface="Open Sans Italics"/>
                <a:sym typeface="Open Sans Italics"/>
              </a:rPr>
              <a:t>:</a:t>
            </a:r>
            <a:r>
              <a:rPr lang="en-US" sz="2287" i="true">
                <a:solidFill>
                  <a:srgbClr val="000000"/>
                </a:solidFill>
                <a:latin typeface="Open Sans Italics"/>
                <a:ea typeface="Open Sans Italics"/>
                <a:cs typeface="Open Sans Italics"/>
                <a:sym typeface="Open Sans Italics"/>
              </a:rPr>
              <a:t> Độ lệch chuẩn trong không gian tọa độ</a:t>
            </a:r>
          </a:p>
        </p:txBody>
      </p:sp>
      <p:sp>
        <p:nvSpPr>
          <p:cNvPr name="TextBox 20" id="20"/>
          <p:cNvSpPr txBox="true"/>
          <p:nvPr/>
        </p:nvSpPr>
        <p:spPr>
          <a:xfrm rot="0">
            <a:off x="8454446" y="6784466"/>
            <a:ext cx="9432530" cy="1343273"/>
          </a:xfrm>
          <a:prstGeom prst="rect">
            <a:avLst/>
          </a:prstGeom>
        </p:spPr>
        <p:txBody>
          <a:bodyPr anchor="t" rtlCol="false" tIns="0" lIns="0" bIns="0" rIns="0">
            <a:spAutoFit/>
          </a:bodyPr>
          <a:lstStyle/>
          <a:p>
            <a:pPr algn="l" marL="344981" indent="-172491" lvl="1">
              <a:lnSpc>
                <a:spcPts val="3643"/>
              </a:lnSpc>
              <a:buFont typeface="Arial"/>
              <a:buChar char="•"/>
            </a:pPr>
            <a:r>
              <a:rPr lang="en-US" b="true" sz="2287">
                <a:solidFill>
                  <a:srgbClr val="000000"/>
                </a:solidFill>
                <a:latin typeface="Open Sans Bold"/>
                <a:ea typeface="Open Sans Bold"/>
                <a:cs typeface="Open Sans Bold"/>
                <a:sym typeface="Open Sans Bold"/>
              </a:rPr>
              <a:t>Lợi ích:</a:t>
            </a:r>
            <a:r>
              <a:rPr lang="en-US" sz="2287">
                <a:solidFill>
                  <a:srgbClr val="000000"/>
                </a:solidFill>
                <a:latin typeface="Open Sans"/>
                <a:ea typeface="Open Sans"/>
                <a:cs typeface="Open Sans"/>
                <a:sym typeface="Open Sans"/>
              </a:rPr>
              <a:t> Làm mịn hiệu quả các vùng đồng nhất nhưng giữ nguyên các đường biên, góc vuông và góc nhọn quan trọng của hình học -&gt; Bảo toàn cấu trúc hình học.</a:t>
            </a:r>
          </a:p>
        </p:txBody>
      </p:sp>
      <p:grpSp>
        <p:nvGrpSpPr>
          <p:cNvPr name="Group 21" id="21"/>
          <p:cNvGrpSpPr/>
          <p:nvPr/>
        </p:nvGrpSpPr>
        <p:grpSpPr>
          <a:xfrm rot="0">
            <a:off x="1028700" y="8730406"/>
            <a:ext cx="16389549" cy="1268760"/>
            <a:chOff x="0" y="0"/>
            <a:chExt cx="21852732" cy="1691680"/>
          </a:xfrm>
        </p:grpSpPr>
        <p:sp>
          <p:nvSpPr>
            <p:cNvPr name="Freeform 22" id="22"/>
            <p:cNvSpPr/>
            <p:nvPr/>
          </p:nvSpPr>
          <p:spPr>
            <a:xfrm flipH="false" flipV="false" rot="0">
              <a:off x="0" y="0"/>
              <a:ext cx="21852764" cy="1691767"/>
            </a:xfrm>
            <a:custGeom>
              <a:avLst/>
              <a:gdLst/>
              <a:ahLst/>
              <a:cxnLst/>
              <a:rect r="r" b="b" t="t" l="l"/>
              <a:pathLst>
                <a:path h="1691767" w="21852764">
                  <a:moveTo>
                    <a:pt x="0" y="43434"/>
                  </a:moveTo>
                  <a:cubicBezTo>
                    <a:pt x="0" y="19431"/>
                    <a:pt x="19431" y="0"/>
                    <a:pt x="43434" y="0"/>
                  </a:cubicBezTo>
                  <a:lnTo>
                    <a:pt x="21809329" y="0"/>
                  </a:lnTo>
                  <a:cubicBezTo>
                    <a:pt x="21833332" y="0"/>
                    <a:pt x="21852764" y="19431"/>
                    <a:pt x="21852764" y="43434"/>
                  </a:cubicBezTo>
                  <a:lnTo>
                    <a:pt x="21852764" y="1648333"/>
                  </a:lnTo>
                  <a:cubicBezTo>
                    <a:pt x="21852764" y="1672336"/>
                    <a:pt x="21833332" y="1691767"/>
                    <a:pt x="21809329" y="1691767"/>
                  </a:cubicBezTo>
                  <a:lnTo>
                    <a:pt x="43434" y="1691767"/>
                  </a:lnTo>
                  <a:cubicBezTo>
                    <a:pt x="19431" y="1691767"/>
                    <a:pt x="0" y="1672336"/>
                    <a:pt x="0" y="1648333"/>
                  </a:cubicBezTo>
                  <a:close/>
                </a:path>
              </a:pathLst>
            </a:custGeom>
            <a:solidFill>
              <a:srgbClr val="C3C2F0"/>
            </a:solidFill>
            <a:ln w="12700">
              <a:solidFill>
                <a:srgbClr val="000000"/>
              </a:solidFill>
            </a:ln>
          </p:spPr>
        </p:sp>
      </p:grpSp>
      <p:sp>
        <p:nvSpPr>
          <p:cNvPr name="TextBox 23" id="23"/>
          <p:cNvSpPr txBox="true"/>
          <p:nvPr/>
        </p:nvSpPr>
        <p:spPr>
          <a:xfrm rot="0">
            <a:off x="1684213" y="8878887"/>
            <a:ext cx="15467856" cy="886073"/>
          </a:xfrm>
          <a:prstGeom prst="rect">
            <a:avLst/>
          </a:prstGeom>
        </p:spPr>
        <p:txBody>
          <a:bodyPr anchor="t" rtlCol="false" tIns="0" lIns="0" bIns="0" rIns="0">
            <a:spAutoFit/>
          </a:bodyPr>
          <a:lstStyle/>
          <a:p>
            <a:pPr algn="l">
              <a:lnSpc>
                <a:spcPts val="3643"/>
              </a:lnSpc>
            </a:pPr>
            <a:r>
              <a:rPr lang="en-US" sz="2287" b="true">
                <a:solidFill>
                  <a:srgbClr val="000000"/>
                </a:solidFill>
                <a:latin typeface="Open Sans Bold"/>
                <a:ea typeface="Open Sans Bold"/>
                <a:cs typeface="Open Sans Bold"/>
                <a:sym typeface="Open Sans Bold"/>
              </a:rPr>
              <a:t>Điểm nhấn:</a:t>
            </a:r>
            <a:r>
              <a:rPr lang="en-US" sz="2287">
                <a:solidFill>
                  <a:srgbClr val="000000"/>
                </a:solidFill>
                <a:latin typeface="Open Sans"/>
                <a:ea typeface="Open Sans"/>
                <a:cs typeface="Open Sans"/>
                <a:sym typeface="Open Sans"/>
              </a:rPr>
              <a:t> Đây là ví dụ rõ nét về </a:t>
            </a:r>
            <a:r>
              <a:rPr lang="en-US" sz="2287">
                <a:solidFill>
                  <a:srgbClr val="007BFF"/>
                </a:solidFill>
                <a:latin typeface="Open Sans"/>
                <a:ea typeface="Open Sans"/>
                <a:cs typeface="Open Sans"/>
                <a:sym typeface="Open Sans"/>
              </a:rPr>
              <a:t>"Sự linh hoạt trong xử lý ảnh"</a:t>
            </a:r>
            <a:r>
              <a:rPr lang="en-US" sz="2287">
                <a:solidFill>
                  <a:srgbClr val="000000"/>
                </a:solidFill>
                <a:latin typeface="Open Sans"/>
                <a:ea typeface="Open Sans"/>
                <a:cs typeface="Open Sans"/>
                <a:sym typeface="Open Sans"/>
              </a:rPr>
              <a:t>, nơi chúng tôi tùy chỉnh bộ lọc khử nhiễu dựa trên đặc điểm của từng loại đối tượng (chữ số và hình học) để đạt hiệu quả tối ưu.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87773" y="756940"/>
            <a:ext cx="15025787" cy="661135"/>
          </a:xfrm>
          <a:prstGeom prst="rect">
            <a:avLst/>
          </a:prstGeom>
        </p:spPr>
        <p:txBody>
          <a:bodyPr anchor="t" rtlCol="false" tIns="0" lIns="0" bIns="0" rIns="0">
            <a:spAutoFit/>
          </a:bodyPr>
          <a:lstStyle/>
          <a:p>
            <a:pPr algn="l">
              <a:lnSpc>
                <a:spcPts val="5384"/>
              </a:lnSpc>
            </a:pPr>
            <a:r>
              <a:rPr lang="en-US" sz="4262">
                <a:solidFill>
                  <a:srgbClr val="403CCF"/>
                </a:solidFill>
                <a:latin typeface="Libre Baskerville"/>
                <a:ea typeface="Libre Baskerville"/>
                <a:cs typeface="Libre Baskerville"/>
                <a:sym typeface="Libre Baskerville"/>
              </a:rPr>
              <a:t>Nhị Phân Hóa (Segmentation): Adaptive Thresholding</a:t>
            </a:r>
          </a:p>
        </p:txBody>
      </p:sp>
      <p:sp>
        <p:nvSpPr>
          <p:cNvPr name="TextBox 7" id="7"/>
          <p:cNvSpPr txBox="true"/>
          <p:nvPr/>
        </p:nvSpPr>
        <p:spPr>
          <a:xfrm rot="0">
            <a:off x="971128" y="1538161"/>
            <a:ext cx="16312455" cy="815258"/>
          </a:xfrm>
          <a:prstGeom prst="rect">
            <a:avLst/>
          </a:prstGeom>
        </p:spPr>
        <p:txBody>
          <a:bodyPr anchor="t" rtlCol="false" tIns="0" lIns="0" bIns="0" rIns="0">
            <a:spAutoFit/>
          </a:bodyPr>
          <a:lstStyle/>
          <a:p>
            <a:pPr algn="l">
              <a:lnSpc>
                <a:spcPts val="3345"/>
              </a:lnSpc>
            </a:pPr>
            <a:r>
              <a:rPr lang="en-US" sz="2137">
                <a:solidFill>
                  <a:srgbClr val="000000"/>
                </a:solidFill>
                <a:latin typeface="Open Sans"/>
                <a:ea typeface="Open Sans"/>
                <a:cs typeface="Open Sans"/>
                <a:sym typeface="Open Sans"/>
              </a:rPr>
              <a:t>Bước nhị phân hóa là tối quan trọng để tách biệt đối tượng khỏi nền, chuẩn bị cho mô hình CNN. Chúng tôi áp dụng kỹ thuật Ngưỡng Động (Adaptive Thresholding) để đạt hiệu quả tối ưu.</a:t>
            </a:r>
          </a:p>
        </p:txBody>
      </p:sp>
      <p:grpSp>
        <p:nvGrpSpPr>
          <p:cNvPr name="Group 8" id="8"/>
          <p:cNvGrpSpPr/>
          <p:nvPr/>
        </p:nvGrpSpPr>
        <p:grpSpPr>
          <a:xfrm rot="0">
            <a:off x="987772" y="2490936"/>
            <a:ext cx="5315247" cy="2295674"/>
            <a:chOff x="0" y="0"/>
            <a:chExt cx="7086997" cy="3060898"/>
          </a:xfrm>
        </p:grpSpPr>
        <p:sp>
          <p:nvSpPr>
            <p:cNvPr name="Freeform 9" id="9"/>
            <p:cNvSpPr/>
            <p:nvPr/>
          </p:nvSpPr>
          <p:spPr>
            <a:xfrm flipH="false" flipV="false" rot="0">
              <a:off x="0" y="0"/>
              <a:ext cx="7086981" cy="3060954"/>
            </a:xfrm>
            <a:custGeom>
              <a:avLst/>
              <a:gdLst/>
              <a:ahLst/>
              <a:cxnLst/>
              <a:rect r="r" b="b" t="t" l="l"/>
              <a:pathLst>
                <a:path h="3060954" w="7086981">
                  <a:moveTo>
                    <a:pt x="0" y="121920"/>
                  </a:moveTo>
                  <a:cubicBezTo>
                    <a:pt x="0" y="54610"/>
                    <a:pt x="54610" y="0"/>
                    <a:pt x="121920" y="0"/>
                  </a:cubicBezTo>
                  <a:lnTo>
                    <a:pt x="6965061" y="0"/>
                  </a:lnTo>
                  <a:cubicBezTo>
                    <a:pt x="7032371" y="0"/>
                    <a:pt x="7086981" y="54610"/>
                    <a:pt x="7086981" y="121920"/>
                  </a:cubicBezTo>
                  <a:lnTo>
                    <a:pt x="7086981" y="2939034"/>
                  </a:lnTo>
                  <a:cubicBezTo>
                    <a:pt x="7086981" y="3006344"/>
                    <a:pt x="7032371" y="3060954"/>
                    <a:pt x="6965061" y="3060954"/>
                  </a:cubicBezTo>
                  <a:lnTo>
                    <a:pt x="121920" y="3060954"/>
                  </a:lnTo>
                  <a:cubicBezTo>
                    <a:pt x="54610" y="3060954"/>
                    <a:pt x="0" y="3006344"/>
                    <a:pt x="0" y="2939034"/>
                  </a:cubicBezTo>
                  <a:close/>
                </a:path>
              </a:pathLst>
            </a:custGeom>
            <a:solidFill>
              <a:srgbClr val="FBFAFF"/>
            </a:solidFill>
            <a:ln w="12700">
              <a:solidFill>
                <a:srgbClr val="000000"/>
              </a:solidFill>
            </a:ln>
          </p:spPr>
        </p:sp>
      </p:grpSp>
      <p:grpSp>
        <p:nvGrpSpPr>
          <p:cNvPr name="Group 10" id="10"/>
          <p:cNvGrpSpPr>
            <a:grpSpLocks noChangeAspect="true"/>
          </p:cNvGrpSpPr>
          <p:nvPr/>
        </p:nvGrpSpPr>
        <p:grpSpPr>
          <a:xfrm rot="0">
            <a:off x="987772" y="2471886"/>
            <a:ext cx="5315247" cy="76200"/>
            <a:chOff x="0" y="0"/>
            <a:chExt cx="7086997" cy="101600"/>
          </a:xfrm>
        </p:grpSpPr>
        <p:sp>
          <p:nvSpPr>
            <p:cNvPr name="Freeform 11" id="11" descr="preencoded.png"/>
            <p:cNvSpPr/>
            <p:nvPr/>
          </p:nvSpPr>
          <p:spPr>
            <a:xfrm flipH="false" flipV="false" rot="0">
              <a:off x="0" y="0"/>
              <a:ext cx="7086981" cy="101600"/>
            </a:xfrm>
            <a:custGeom>
              <a:avLst/>
              <a:gdLst/>
              <a:ahLst/>
              <a:cxnLst/>
              <a:rect r="r" b="b" t="t" l="l"/>
              <a:pathLst>
                <a:path h="101600" w="7086981">
                  <a:moveTo>
                    <a:pt x="0" y="0"/>
                  </a:moveTo>
                  <a:lnTo>
                    <a:pt x="7086981" y="0"/>
                  </a:lnTo>
                  <a:lnTo>
                    <a:pt x="7086981" y="101600"/>
                  </a:lnTo>
                  <a:lnTo>
                    <a:pt x="0" y="101600"/>
                  </a:lnTo>
                  <a:lnTo>
                    <a:pt x="0" y="0"/>
                  </a:lnTo>
                  <a:close/>
                </a:path>
              </a:pathLst>
            </a:custGeom>
            <a:blipFill>
              <a:blip r:embed="rId3"/>
              <a:stretch>
                <a:fillRect l="0" t="-2" r="0" b="-2"/>
              </a:stretch>
            </a:blipFill>
          </p:spPr>
        </p:sp>
      </p:grpSp>
      <p:grpSp>
        <p:nvGrpSpPr>
          <p:cNvPr name="Group 12" id="12"/>
          <p:cNvGrpSpPr>
            <a:grpSpLocks noChangeAspect="true"/>
          </p:cNvGrpSpPr>
          <p:nvPr/>
        </p:nvGrpSpPr>
        <p:grpSpPr>
          <a:xfrm rot="0">
            <a:off x="3370288" y="2215902"/>
            <a:ext cx="550217" cy="550217"/>
            <a:chOff x="0" y="0"/>
            <a:chExt cx="733623" cy="733623"/>
          </a:xfrm>
        </p:grpSpPr>
        <p:sp>
          <p:nvSpPr>
            <p:cNvPr name="Freeform 13" id="13" descr="preencoded.png"/>
            <p:cNvSpPr/>
            <p:nvPr/>
          </p:nvSpPr>
          <p:spPr>
            <a:xfrm flipH="false" flipV="false" rot="0">
              <a:off x="0" y="0"/>
              <a:ext cx="733679" cy="733679"/>
            </a:xfrm>
            <a:custGeom>
              <a:avLst/>
              <a:gdLst/>
              <a:ahLst/>
              <a:cxnLst/>
              <a:rect r="r" b="b" t="t" l="l"/>
              <a:pathLst>
                <a:path h="733679" w="733679">
                  <a:moveTo>
                    <a:pt x="0" y="0"/>
                  </a:moveTo>
                  <a:lnTo>
                    <a:pt x="733679" y="0"/>
                  </a:lnTo>
                  <a:lnTo>
                    <a:pt x="733679" y="733679"/>
                  </a:lnTo>
                  <a:lnTo>
                    <a:pt x="0" y="733679"/>
                  </a:lnTo>
                  <a:lnTo>
                    <a:pt x="0" y="0"/>
                  </a:lnTo>
                  <a:close/>
                </a:path>
              </a:pathLst>
            </a:custGeom>
            <a:blipFill>
              <a:blip r:embed="rId4"/>
              <a:stretch>
                <a:fillRect l="0" t="0" r="7" b="7"/>
              </a:stretch>
            </a:blipFill>
          </p:spPr>
        </p:sp>
      </p:grpSp>
      <p:sp>
        <p:nvSpPr>
          <p:cNvPr name="TextBox 14" id="14"/>
          <p:cNvSpPr txBox="true"/>
          <p:nvPr/>
        </p:nvSpPr>
        <p:spPr>
          <a:xfrm rot="0">
            <a:off x="3535337" y="2267694"/>
            <a:ext cx="135235" cy="441232"/>
          </a:xfrm>
          <a:prstGeom prst="rect">
            <a:avLst/>
          </a:prstGeom>
        </p:spPr>
        <p:txBody>
          <a:bodyPr anchor="t" rtlCol="false" tIns="0" lIns="0" bIns="0" rIns="0">
            <a:spAutoFit/>
          </a:bodyPr>
          <a:lstStyle/>
          <a:p>
            <a:pPr algn="l">
              <a:lnSpc>
                <a:spcPts val="3890"/>
              </a:lnSpc>
            </a:pPr>
            <a:r>
              <a:rPr lang="en-US" sz="2387">
                <a:solidFill>
                  <a:srgbClr val="FFFFFF"/>
                </a:solidFill>
                <a:latin typeface="Libre Baskerville"/>
                <a:ea typeface="Libre Baskerville"/>
                <a:cs typeface="Libre Baskerville"/>
                <a:sym typeface="Libre Baskerville"/>
              </a:rPr>
              <a:t>1</a:t>
            </a:r>
          </a:p>
        </p:txBody>
      </p:sp>
      <p:sp>
        <p:nvSpPr>
          <p:cNvPr name="TextBox 15" id="15"/>
          <p:cNvSpPr txBox="true"/>
          <p:nvPr/>
        </p:nvSpPr>
        <p:spPr>
          <a:xfrm rot="0">
            <a:off x="1132830" y="2782222"/>
            <a:ext cx="1362571" cy="382905"/>
          </a:xfrm>
          <a:prstGeom prst="rect">
            <a:avLst/>
          </a:prstGeom>
        </p:spPr>
        <p:txBody>
          <a:bodyPr anchor="t" rtlCol="false" tIns="0" lIns="0" bIns="0" rIns="0">
            <a:spAutoFit/>
          </a:bodyPr>
          <a:lstStyle/>
          <a:p>
            <a:pPr algn="l">
              <a:lnSpc>
                <a:spcPts val="3149"/>
              </a:lnSpc>
            </a:pPr>
            <a:r>
              <a:rPr lang="en-US" sz="2449">
                <a:solidFill>
                  <a:srgbClr val="000000"/>
                </a:solidFill>
                <a:latin typeface="Libre Baskerville"/>
                <a:ea typeface="Libre Baskerville"/>
                <a:cs typeface="Libre Baskerville"/>
                <a:sym typeface="Libre Baskerville"/>
              </a:rPr>
              <a:t>Kỹ thuật</a:t>
            </a:r>
          </a:p>
        </p:txBody>
      </p:sp>
      <p:sp>
        <p:nvSpPr>
          <p:cNvPr name="TextBox 16" id="16"/>
          <p:cNvSpPr txBox="true"/>
          <p:nvPr/>
        </p:nvSpPr>
        <p:spPr>
          <a:xfrm rot="0">
            <a:off x="987773" y="3418106"/>
            <a:ext cx="4910435" cy="1653458"/>
          </a:xfrm>
          <a:prstGeom prst="rect">
            <a:avLst/>
          </a:prstGeom>
        </p:spPr>
        <p:txBody>
          <a:bodyPr anchor="t" rtlCol="false" tIns="0" lIns="0" bIns="0" rIns="0">
            <a:spAutoFit/>
          </a:bodyPr>
          <a:lstStyle/>
          <a:p>
            <a:pPr algn="l">
              <a:lnSpc>
                <a:spcPts val="3345"/>
              </a:lnSpc>
            </a:pPr>
            <a:r>
              <a:rPr lang="en-US" sz="2137">
                <a:solidFill>
                  <a:srgbClr val="000000"/>
                </a:solidFill>
                <a:latin typeface="Open Sans"/>
                <a:ea typeface="Open Sans"/>
                <a:cs typeface="Open Sans"/>
                <a:sym typeface="Open Sans"/>
              </a:rPr>
              <a:t>Sử dụng </a:t>
            </a:r>
            <a:r>
              <a:rPr lang="en-US" b="true" sz="2137">
                <a:solidFill>
                  <a:srgbClr val="000000"/>
                </a:solidFill>
                <a:latin typeface="Open Sans Bold"/>
                <a:ea typeface="Open Sans Bold"/>
                <a:cs typeface="Open Sans Bold"/>
                <a:sym typeface="Open Sans Bold"/>
              </a:rPr>
              <a:t>ADAPTIVE_THRESH_GAUSSIAN_C</a:t>
            </a:r>
            <a:r>
              <a:rPr lang="en-US" sz="2137">
                <a:solidFill>
                  <a:srgbClr val="000000"/>
                </a:solidFill>
                <a:latin typeface="Open Sans"/>
                <a:ea typeface="Open Sans"/>
                <a:cs typeface="Open Sans"/>
                <a:sym typeface="Open Sans"/>
              </a:rPr>
              <a:t>, tính ngưỡng dựa trên trung bình có trọng số Gaussian của vùng lân cận pixel.</a:t>
            </a:r>
          </a:p>
        </p:txBody>
      </p:sp>
      <p:grpSp>
        <p:nvGrpSpPr>
          <p:cNvPr name="Group 17" id="17"/>
          <p:cNvGrpSpPr/>
          <p:nvPr/>
        </p:nvGrpSpPr>
        <p:grpSpPr>
          <a:xfrm rot="0">
            <a:off x="6486376" y="2490936"/>
            <a:ext cx="5315248" cy="2295674"/>
            <a:chOff x="0" y="0"/>
            <a:chExt cx="7086997" cy="3060898"/>
          </a:xfrm>
        </p:grpSpPr>
        <p:sp>
          <p:nvSpPr>
            <p:cNvPr name="Freeform 18" id="18"/>
            <p:cNvSpPr/>
            <p:nvPr/>
          </p:nvSpPr>
          <p:spPr>
            <a:xfrm flipH="false" flipV="false" rot="0">
              <a:off x="0" y="0"/>
              <a:ext cx="7086981" cy="3060954"/>
            </a:xfrm>
            <a:custGeom>
              <a:avLst/>
              <a:gdLst/>
              <a:ahLst/>
              <a:cxnLst/>
              <a:rect r="r" b="b" t="t" l="l"/>
              <a:pathLst>
                <a:path h="3060954" w="7086981">
                  <a:moveTo>
                    <a:pt x="0" y="121920"/>
                  </a:moveTo>
                  <a:cubicBezTo>
                    <a:pt x="0" y="54610"/>
                    <a:pt x="54610" y="0"/>
                    <a:pt x="121920" y="0"/>
                  </a:cubicBezTo>
                  <a:lnTo>
                    <a:pt x="6965061" y="0"/>
                  </a:lnTo>
                  <a:cubicBezTo>
                    <a:pt x="7032371" y="0"/>
                    <a:pt x="7086981" y="54610"/>
                    <a:pt x="7086981" y="121920"/>
                  </a:cubicBezTo>
                  <a:lnTo>
                    <a:pt x="7086981" y="2939034"/>
                  </a:lnTo>
                  <a:cubicBezTo>
                    <a:pt x="7086981" y="3006344"/>
                    <a:pt x="7032371" y="3060954"/>
                    <a:pt x="6965061" y="3060954"/>
                  </a:cubicBezTo>
                  <a:lnTo>
                    <a:pt x="121920" y="3060954"/>
                  </a:lnTo>
                  <a:cubicBezTo>
                    <a:pt x="54610" y="3060954"/>
                    <a:pt x="0" y="3006344"/>
                    <a:pt x="0" y="2939034"/>
                  </a:cubicBezTo>
                  <a:close/>
                </a:path>
              </a:pathLst>
            </a:custGeom>
            <a:solidFill>
              <a:srgbClr val="FBFAFF"/>
            </a:solidFill>
            <a:ln w="12700">
              <a:solidFill>
                <a:srgbClr val="000000"/>
              </a:solidFill>
            </a:ln>
          </p:spPr>
        </p:sp>
      </p:grpSp>
      <p:grpSp>
        <p:nvGrpSpPr>
          <p:cNvPr name="Group 19" id="19"/>
          <p:cNvGrpSpPr>
            <a:grpSpLocks noChangeAspect="true"/>
          </p:cNvGrpSpPr>
          <p:nvPr/>
        </p:nvGrpSpPr>
        <p:grpSpPr>
          <a:xfrm rot="0">
            <a:off x="6486376" y="2471886"/>
            <a:ext cx="5315248" cy="76200"/>
            <a:chOff x="0" y="0"/>
            <a:chExt cx="7086997" cy="101600"/>
          </a:xfrm>
        </p:grpSpPr>
        <p:sp>
          <p:nvSpPr>
            <p:cNvPr name="Freeform 20" id="20" descr="preencoded.png"/>
            <p:cNvSpPr/>
            <p:nvPr/>
          </p:nvSpPr>
          <p:spPr>
            <a:xfrm flipH="false" flipV="false" rot="0">
              <a:off x="0" y="0"/>
              <a:ext cx="7086981" cy="101600"/>
            </a:xfrm>
            <a:custGeom>
              <a:avLst/>
              <a:gdLst/>
              <a:ahLst/>
              <a:cxnLst/>
              <a:rect r="r" b="b" t="t" l="l"/>
              <a:pathLst>
                <a:path h="101600" w="7086981">
                  <a:moveTo>
                    <a:pt x="0" y="0"/>
                  </a:moveTo>
                  <a:lnTo>
                    <a:pt x="7086981" y="0"/>
                  </a:lnTo>
                  <a:lnTo>
                    <a:pt x="7086981" y="101600"/>
                  </a:lnTo>
                  <a:lnTo>
                    <a:pt x="0" y="101600"/>
                  </a:lnTo>
                  <a:lnTo>
                    <a:pt x="0" y="0"/>
                  </a:lnTo>
                  <a:close/>
                </a:path>
              </a:pathLst>
            </a:custGeom>
            <a:blipFill>
              <a:blip r:embed="rId3"/>
              <a:stretch>
                <a:fillRect l="0" t="-2" r="0" b="-2"/>
              </a:stretch>
            </a:blipFill>
          </p:spPr>
        </p:sp>
      </p:grpSp>
      <p:grpSp>
        <p:nvGrpSpPr>
          <p:cNvPr name="Group 21" id="21"/>
          <p:cNvGrpSpPr>
            <a:grpSpLocks noChangeAspect="true"/>
          </p:cNvGrpSpPr>
          <p:nvPr/>
        </p:nvGrpSpPr>
        <p:grpSpPr>
          <a:xfrm rot="0">
            <a:off x="8868891" y="2215902"/>
            <a:ext cx="550218" cy="550217"/>
            <a:chOff x="0" y="0"/>
            <a:chExt cx="733623" cy="733623"/>
          </a:xfrm>
        </p:grpSpPr>
        <p:sp>
          <p:nvSpPr>
            <p:cNvPr name="Freeform 22" id="22" descr="preencoded.png"/>
            <p:cNvSpPr/>
            <p:nvPr/>
          </p:nvSpPr>
          <p:spPr>
            <a:xfrm flipH="false" flipV="false" rot="0">
              <a:off x="0" y="0"/>
              <a:ext cx="733679" cy="733679"/>
            </a:xfrm>
            <a:custGeom>
              <a:avLst/>
              <a:gdLst/>
              <a:ahLst/>
              <a:cxnLst/>
              <a:rect r="r" b="b" t="t" l="l"/>
              <a:pathLst>
                <a:path h="733679" w="733679">
                  <a:moveTo>
                    <a:pt x="0" y="0"/>
                  </a:moveTo>
                  <a:lnTo>
                    <a:pt x="733679" y="0"/>
                  </a:lnTo>
                  <a:lnTo>
                    <a:pt x="733679" y="733679"/>
                  </a:lnTo>
                  <a:lnTo>
                    <a:pt x="0" y="733679"/>
                  </a:lnTo>
                  <a:lnTo>
                    <a:pt x="0" y="0"/>
                  </a:lnTo>
                  <a:close/>
                </a:path>
              </a:pathLst>
            </a:custGeom>
            <a:blipFill>
              <a:blip r:embed="rId4"/>
              <a:stretch>
                <a:fillRect l="0" t="0" r="7" b="7"/>
              </a:stretch>
            </a:blipFill>
          </p:spPr>
        </p:sp>
      </p:grpSp>
      <p:sp>
        <p:nvSpPr>
          <p:cNvPr name="TextBox 23" id="23"/>
          <p:cNvSpPr txBox="true"/>
          <p:nvPr/>
        </p:nvSpPr>
        <p:spPr>
          <a:xfrm rot="0">
            <a:off x="9033941" y="2267694"/>
            <a:ext cx="186829" cy="441232"/>
          </a:xfrm>
          <a:prstGeom prst="rect">
            <a:avLst/>
          </a:prstGeom>
        </p:spPr>
        <p:txBody>
          <a:bodyPr anchor="t" rtlCol="false" tIns="0" lIns="0" bIns="0" rIns="0">
            <a:spAutoFit/>
          </a:bodyPr>
          <a:lstStyle/>
          <a:p>
            <a:pPr algn="l">
              <a:lnSpc>
                <a:spcPts val="3890"/>
              </a:lnSpc>
            </a:pPr>
            <a:r>
              <a:rPr lang="en-US" sz="2387">
                <a:solidFill>
                  <a:srgbClr val="FFFFFF"/>
                </a:solidFill>
                <a:latin typeface="Libre Baskerville"/>
                <a:ea typeface="Libre Baskerville"/>
                <a:cs typeface="Libre Baskerville"/>
                <a:sym typeface="Libre Baskerville"/>
              </a:rPr>
              <a:t>2</a:t>
            </a:r>
          </a:p>
        </p:txBody>
      </p:sp>
      <p:sp>
        <p:nvSpPr>
          <p:cNvPr name="TextBox 24" id="24"/>
          <p:cNvSpPr txBox="true"/>
          <p:nvPr/>
        </p:nvSpPr>
        <p:spPr>
          <a:xfrm rot="0">
            <a:off x="6812210" y="2782222"/>
            <a:ext cx="1388765" cy="382905"/>
          </a:xfrm>
          <a:prstGeom prst="rect">
            <a:avLst/>
          </a:prstGeom>
        </p:spPr>
        <p:txBody>
          <a:bodyPr anchor="t" rtlCol="false" tIns="0" lIns="0" bIns="0" rIns="0">
            <a:spAutoFit/>
          </a:bodyPr>
          <a:lstStyle/>
          <a:p>
            <a:pPr algn="l">
              <a:lnSpc>
                <a:spcPts val="3149"/>
              </a:lnSpc>
            </a:pPr>
            <a:r>
              <a:rPr lang="en-US" sz="2449">
                <a:solidFill>
                  <a:srgbClr val="000000"/>
                </a:solidFill>
                <a:latin typeface="Libre Baskerville"/>
                <a:ea typeface="Libre Baskerville"/>
                <a:cs typeface="Libre Baskerville"/>
                <a:sym typeface="Libre Baskerville"/>
              </a:rPr>
              <a:t>Tham số</a:t>
            </a:r>
          </a:p>
        </p:txBody>
      </p:sp>
      <p:sp>
        <p:nvSpPr>
          <p:cNvPr name="TextBox 25" id="25"/>
          <p:cNvSpPr txBox="true"/>
          <p:nvPr/>
        </p:nvSpPr>
        <p:spPr>
          <a:xfrm rot="0">
            <a:off x="6688782" y="3269902"/>
            <a:ext cx="4910435" cy="815258"/>
          </a:xfrm>
          <a:prstGeom prst="rect">
            <a:avLst/>
          </a:prstGeom>
        </p:spPr>
        <p:txBody>
          <a:bodyPr anchor="t" rtlCol="false" tIns="0" lIns="0" bIns="0" rIns="0">
            <a:spAutoFit/>
          </a:bodyPr>
          <a:lstStyle/>
          <a:p>
            <a:pPr algn="l" marL="322359" indent="-161180" lvl="1">
              <a:lnSpc>
                <a:spcPts val="3345"/>
              </a:lnSpc>
              <a:buFont typeface="Arial"/>
              <a:buChar char="•"/>
            </a:pPr>
            <a:r>
              <a:rPr lang="en-US" b="true" sz="2137">
                <a:solidFill>
                  <a:srgbClr val="000000"/>
                </a:solidFill>
                <a:latin typeface="Open Sans Bold"/>
                <a:ea typeface="Open Sans Bold"/>
                <a:cs typeface="Open Sans Bold"/>
                <a:sym typeface="Open Sans Bold"/>
              </a:rPr>
              <a:t>blockSize=11:</a:t>
            </a:r>
            <a:r>
              <a:rPr lang="en-US" sz="2137">
                <a:solidFill>
                  <a:srgbClr val="000000"/>
                </a:solidFill>
                <a:latin typeface="Open Sans"/>
                <a:ea typeface="Open Sans"/>
                <a:cs typeface="Open Sans"/>
                <a:sym typeface="Open Sans"/>
              </a:rPr>
              <a:t> Kích thước vùng lân cận để tính ngưỡng (11x11 pixel).</a:t>
            </a:r>
          </a:p>
        </p:txBody>
      </p:sp>
      <p:sp>
        <p:nvSpPr>
          <p:cNvPr name="TextBox 26" id="26"/>
          <p:cNvSpPr txBox="true"/>
          <p:nvPr/>
        </p:nvSpPr>
        <p:spPr>
          <a:xfrm rot="0">
            <a:off x="6672138" y="4189935"/>
            <a:ext cx="4910435" cy="1234358"/>
          </a:xfrm>
          <a:prstGeom prst="rect">
            <a:avLst/>
          </a:prstGeom>
        </p:spPr>
        <p:txBody>
          <a:bodyPr anchor="t" rtlCol="false" tIns="0" lIns="0" bIns="0" rIns="0">
            <a:spAutoFit/>
          </a:bodyPr>
          <a:lstStyle/>
          <a:p>
            <a:pPr algn="l" marL="322359" indent="-161180" lvl="1">
              <a:lnSpc>
                <a:spcPts val="3345"/>
              </a:lnSpc>
              <a:buFont typeface="Arial"/>
              <a:buChar char="•"/>
            </a:pPr>
            <a:r>
              <a:rPr lang="en-US" b="true" sz="2137">
                <a:solidFill>
                  <a:srgbClr val="000000"/>
                </a:solidFill>
                <a:latin typeface="Open Sans Bold"/>
                <a:ea typeface="Open Sans Bold"/>
                <a:cs typeface="Open Sans Bold"/>
                <a:sym typeface="Open Sans Bold"/>
              </a:rPr>
              <a:t>C=2:</a:t>
            </a:r>
            <a:r>
              <a:rPr lang="en-US" sz="2137">
                <a:solidFill>
                  <a:srgbClr val="000000"/>
                </a:solidFill>
                <a:latin typeface="Open Sans"/>
                <a:ea typeface="Open Sans"/>
                <a:cs typeface="Open Sans"/>
                <a:sym typeface="Open Sans"/>
              </a:rPr>
              <a:t> Hằng số trừ đi từ giá trị trung bình có trọng số để tinh chỉnh ngưỡng.</a:t>
            </a:r>
          </a:p>
        </p:txBody>
      </p:sp>
      <p:grpSp>
        <p:nvGrpSpPr>
          <p:cNvPr name="Group 27" id="27"/>
          <p:cNvGrpSpPr/>
          <p:nvPr/>
        </p:nvGrpSpPr>
        <p:grpSpPr>
          <a:xfrm rot="0">
            <a:off x="11984980" y="2490936"/>
            <a:ext cx="5315247" cy="2295674"/>
            <a:chOff x="0" y="0"/>
            <a:chExt cx="7086997" cy="3060898"/>
          </a:xfrm>
        </p:grpSpPr>
        <p:sp>
          <p:nvSpPr>
            <p:cNvPr name="Freeform 28" id="28"/>
            <p:cNvSpPr/>
            <p:nvPr/>
          </p:nvSpPr>
          <p:spPr>
            <a:xfrm flipH="false" flipV="false" rot="0">
              <a:off x="0" y="0"/>
              <a:ext cx="7086981" cy="3060954"/>
            </a:xfrm>
            <a:custGeom>
              <a:avLst/>
              <a:gdLst/>
              <a:ahLst/>
              <a:cxnLst/>
              <a:rect r="r" b="b" t="t" l="l"/>
              <a:pathLst>
                <a:path h="3060954" w="7086981">
                  <a:moveTo>
                    <a:pt x="0" y="121920"/>
                  </a:moveTo>
                  <a:cubicBezTo>
                    <a:pt x="0" y="54610"/>
                    <a:pt x="54610" y="0"/>
                    <a:pt x="121920" y="0"/>
                  </a:cubicBezTo>
                  <a:lnTo>
                    <a:pt x="6965061" y="0"/>
                  </a:lnTo>
                  <a:cubicBezTo>
                    <a:pt x="7032371" y="0"/>
                    <a:pt x="7086981" y="54610"/>
                    <a:pt x="7086981" y="121920"/>
                  </a:cubicBezTo>
                  <a:lnTo>
                    <a:pt x="7086981" y="2939034"/>
                  </a:lnTo>
                  <a:cubicBezTo>
                    <a:pt x="7086981" y="3006344"/>
                    <a:pt x="7032371" y="3060954"/>
                    <a:pt x="6965061" y="3060954"/>
                  </a:cubicBezTo>
                  <a:lnTo>
                    <a:pt x="121920" y="3060954"/>
                  </a:lnTo>
                  <a:cubicBezTo>
                    <a:pt x="54610" y="3060954"/>
                    <a:pt x="0" y="3006344"/>
                    <a:pt x="0" y="2939034"/>
                  </a:cubicBezTo>
                  <a:close/>
                </a:path>
              </a:pathLst>
            </a:custGeom>
            <a:solidFill>
              <a:srgbClr val="FBFAFF"/>
            </a:solidFill>
            <a:ln w="12700">
              <a:solidFill>
                <a:srgbClr val="000000"/>
              </a:solidFill>
            </a:ln>
          </p:spPr>
        </p:sp>
      </p:grpSp>
      <p:grpSp>
        <p:nvGrpSpPr>
          <p:cNvPr name="Group 29" id="29"/>
          <p:cNvGrpSpPr>
            <a:grpSpLocks noChangeAspect="true"/>
          </p:cNvGrpSpPr>
          <p:nvPr/>
        </p:nvGrpSpPr>
        <p:grpSpPr>
          <a:xfrm rot="0">
            <a:off x="11984980" y="2471886"/>
            <a:ext cx="5315247" cy="76200"/>
            <a:chOff x="0" y="0"/>
            <a:chExt cx="7086997" cy="101600"/>
          </a:xfrm>
        </p:grpSpPr>
        <p:sp>
          <p:nvSpPr>
            <p:cNvPr name="Freeform 30" id="30" descr="preencoded.png"/>
            <p:cNvSpPr/>
            <p:nvPr/>
          </p:nvSpPr>
          <p:spPr>
            <a:xfrm flipH="false" flipV="false" rot="0">
              <a:off x="0" y="0"/>
              <a:ext cx="7086981" cy="101600"/>
            </a:xfrm>
            <a:custGeom>
              <a:avLst/>
              <a:gdLst/>
              <a:ahLst/>
              <a:cxnLst/>
              <a:rect r="r" b="b" t="t" l="l"/>
              <a:pathLst>
                <a:path h="101600" w="7086981">
                  <a:moveTo>
                    <a:pt x="0" y="0"/>
                  </a:moveTo>
                  <a:lnTo>
                    <a:pt x="7086981" y="0"/>
                  </a:lnTo>
                  <a:lnTo>
                    <a:pt x="7086981" y="101600"/>
                  </a:lnTo>
                  <a:lnTo>
                    <a:pt x="0" y="101600"/>
                  </a:lnTo>
                  <a:lnTo>
                    <a:pt x="0" y="0"/>
                  </a:lnTo>
                  <a:close/>
                </a:path>
              </a:pathLst>
            </a:custGeom>
            <a:blipFill>
              <a:blip r:embed="rId3"/>
              <a:stretch>
                <a:fillRect l="0" t="-2" r="0" b="-2"/>
              </a:stretch>
            </a:blipFill>
          </p:spPr>
        </p:sp>
      </p:grpSp>
      <p:grpSp>
        <p:nvGrpSpPr>
          <p:cNvPr name="Group 31" id="31"/>
          <p:cNvGrpSpPr>
            <a:grpSpLocks noChangeAspect="true"/>
          </p:cNvGrpSpPr>
          <p:nvPr/>
        </p:nvGrpSpPr>
        <p:grpSpPr>
          <a:xfrm rot="0">
            <a:off x="14367495" y="2215902"/>
            <a:ext cx="550218" cy="550217"/>
            <a:chOff x="0" y="0"/>
            <a:chExt cx="733623" cy="733623"/>
          </a:xfrm>
        </p:grpSpPr>
        <p:sp>
          <p:nvSpPr>
            <p:cNvPr name="Freeform 32" id="32" descr="preencoded.png"/>
            <p:cNvSpPr/>
            <p:nvPr/>
          </p:nvSpPr>
          <p:spPr>
            <a:xfrm flipH="false" flipV="false" rot="0">
              <a:off x="0" y="0"/>
              <a:ext cx="733679" cy="733679"/>
            </a:xfrm>
            <a:custGeom>
              <a:avLst/>
              <a:gdLst/>
              <a:ahLst/>
              <a:cxnLst/>
              <a:rect r="r" b="b" t="t" l="l"/>
              <a:pathLst>
                <a:path h="733679" w="733679">
                  <a:moveTo>
                    <a:pt x="0" y="0"/>
                  </a:moveTo>
                  <a:lnTo>
                    <a:pt x="733679" y="0"/>
                  </a:lnTo>
                  <a:lnTo>
                    <a:pt x="733679" y="733679"/>
                  </a:lnTo>
                  <a:lnTo>
                    <a:pt x="0" y="733679"/>
                  </a:lnTo>
                  <a:lnTo>
                    <a:pt x="0" y="0"/>
                  </a:lnTo>
                  <a:close/>
                </a:path>
              </a:pathLst>
            </a:custGeom>
            <a:blipFill>
              <a:blip r:embed="rId4"/>
              <a:stretch>
                <a:fillRect l="0" t="0" r="7" b="7"/>
              </a:stretch>
            </a:blipFill>
          </p:spPr>
        </p:sp>
      </p:grpSp>
      <p:sp>
        <p:nvSpPr>
          <p:cNvPr name="TextBox 33" id="33"/>
          <p:cNvSpPr txBox="true"/>
          <p:nvPr/>
        </p:nvSpPr>
        <p:spPr>
          <a:xfrm rot="0">
            <a:off x="14532545" y="2267694"/>
            <a:ext cx="186829" cy="441232"/>
          </a:xfrm>
          <a:prstGeom prst="rect">
            <a:avLst/>
          </a:prstGeom>
        </p:spPr>
        <p:txBody>
          <a:bodyPr anchor="t" rtlCol="false" tIns="0" lIns="0" bIns="0" rIns="0">
            <a:spAutoFit/>
          </a:bodyPr>
          <a:lstStyle/>
          <a:p>
            <a:pPr algn="l">
              <a:lnSpc>
                <a:spcPts val="3890"/>
              </a:lnSpc>
            </a:pPr>
            <a:r>
              <a:rPr lang="en-US" sz="2387">
                <a:solidFill>
                  <a:srgbClr val="FFFFFF"/>
                </a:solidFill>
                <a:latin typeface="Libre Baskerville"/>
                <a:ea typeface="Libre Baskerville"/>
                <a:cs typeface="Libre Baskerville"/>
                <a:sym typeface="Libre Baskerville"/>
              </a:rPr>
              <a:t>3</a:t>
            </a:r>
          </a:p>
        </p:txBody>
      </p:sp>
      <p:sp>
        <p:nvSpPr>
          <p:cNvPr name="TextBox 34" id="34"/>
          <p:cNvSpPr txBox="true"/>
          <p:nvPr/>
        </p:nvSpPr>
        <p:spPr>
          <a:xfrm rot="0">
            <a:off x="12170940" y="2782222"/>
            <a:ext cx="2548434" cy="382905"/>
          </a:xfrm>
          <a:prstGeom prst="rect">
            <a:avLst/>
          </a:prstGeom>
        </p:spPr>
        <p:txBody>
          <a:bodyPr anchor="t" rtlCol="false" tIns="0" lIns="0" bIns="0" rIns="0">
            <a:spAutoFit/>
          </a:bodyPr>
          <a:lstStyle/>
          <a:p>
            <a:pPr algn="l">
              <a:lnSpc>
                <a:spcPts val="3149"/>
              </a:lnSpc>
            </a:pPr>
            <a:r>
              <a:rPr lang="en-US" sz="2449">
                <a:solidFill>
                  <a:srgbClr val="000000"/>
                </a:solidFill>
                <a:latin typeface="Libre Baskerville"/>
                <a:ea typeface="Libre Baskerville"/>
                <a:cs typeface="Libre Baskerville"/>
                <a:sym typeface="Libre Baskerville"/>
              </a:rPr>
              <a:t>Ưu điểm nổi bật</a:t>
            </a:r>
          </a:p>
        </p:txBody>
      </p:sp>
      <p:sp>
        <p:nvSpPr>
          <p:cNvPr name="TextBox 35" id="35"/>
          <p:cNvSpPr txBox="true"/>
          <p:nvPr/>
        </p:nvSpPr>
        <p:spPr>
          <a:xfrm rot="0">
            <a:off x="12187386" y="3269902"/>
            <a:ext cx="4910435" cy="2072558"/>
          </a:xfrm>
          <a:prstGeom prst="rect">
            <a:avLst/>
          </a:prstGeom>
        </p:spPr>
        <p:txBody>
          <a:bodyPr anchor="t" rtlCol="false" tIns="0" lIns="0" bIns="0" rIns="0">
            <a:spAutoFit/>
          </a:bodyPr>
          <a:lstStyle/>
          <a:p>
            <a:pPr algn="l">
              <a:lnSpc>
                <a:spcPts val="3345"/>
              </a:lnSpc>
            </a:pPr>
            <a:r>
              <a:rPr lang="en-US" sz="2137">
                <a:solidFill>
                  <a:srgbClr val="000000"/>
                </a:solidFill>
                <a:latin typeface="Open Sans"/>
                <a:ea typeface="Open Sans"/>
                <a:cs typeface="Open Sans"/>
                <a:sym typeface="Open Sans"/>
              </a:rPr>
              <a:t>Khắc phục nhược điểm của Global Thresholding, xử lý hiệu quả các ảnh có độ sáng không đồng đều hay có bóng đổ, đảm bảo đối tượng được tách biệt rõ ràng.</a:t>
            </a:r>
          </a:p>
        </p:txBody>
      </p:sp>
      <p:sp>
        <p:nvSpPr>
          <p:cNvPr name="TextBox 36" id="36"/>
          <p:cNvSpPr txBox="true"/>
          <p:nvPr/>
        </p:nvSpPr>
        <p:spPr>
          <a:xfrm rot="0">
            <a:off x="987773" y="5483051"/>
            <a:ext cx="16312455" cy="396158"/>
          </a:xfrm>
          <a:prstGeom prst="rect">
            <a:avLst/>
          </a:prstGeom>
        </p:spPr>
        <p:txBody>
          <a:bodyPr anchor="t" rtlCol="false" tIns="0" lIns="0" bIns="0" rIns="0">
            <a:spAutoFit/>
          </a:bodyPr>
          <a:lstStyle/>
          <a:p>
            <a:pPr algn="l">
              <a:lnSpc>
                <a:spcPts val="3345"/>
              </a:lnSpc>
            </a:pPr>
            <a:r>
              <a:rPr lang="en-US" sz="2137" b="true">
                <a:solidFill>
                  <a:srgbClr val="49495A"/>
                </a:solidFill>
                <a:latin typeface="Open Sans Bold"/>
                <a:ea typeface="Open Sans Bold"/>
                <a:cs typeface="Open Sans Bold"/>
                <a:sym typeface="Open Sans Bold"/>
              </a:rPr>
              <a:t>Ghi chú:</a:t>
            </a:r>
            <a:r>
              <a:rPr lang="en-US" sz="2137">
                <a:solidFill>
                  <a:srgbClr val="49495A"/>
                </a:solidFill>
                <a:latin typeface="Open Sans"/>
                <a:ea typeface="Open Sans"/>
                <a:cs typeface="Open Sans"/>
                <a:sym typeface="Open Sans"/>
              </a:rPr>
              <a:t> Adaptive Thresholding là </a:t>
            </a:r>
            <a:r>
              <a:rPr lang="en-US" sz="2137">
                <a:solidFill>
                  <a:srgbClr val="007BFF"/>
                </a:solidFill>
                <a:latin typeface="Open Sans"/>
                <a:ea typeface="Open Sans"/>
                <a:cs typeface="Open Sans"/>
                <a:sym typeface="Open Sans"/>
              </a:rPr>
              <a:t>"Chìa khóa phân tách"</a:t>
            </a:r>
            <a:r>
              <a:rPr lang="en-US" sz="2137">
                <a:solidFill>
                  <a:srgbClr val="49495A"/>
                </a:solidFill>
                <a:latin typeface="Open Sans"/>
                <a:ea typeface="Open Sans"/>
                <a:cs typeface="Open Sans"/>
                <a:sym typeface="Open Sans"/>
              </a:rPr>
              <a:t> nét vẽ khỏi nền phức tạp, đặc biệt trong các điều kiện ánh sáng thực tế.</a:t>
            </a:r>
          </a:p>
        </p:txBody>
      </p:sp>
      <p:grpSp>
        <p:nvGrpSpPr>
          <p:cNvPr name="Group 37" id="37"/>
          <p:cNvGrpSpPr>
            <a:grpSpLocks noChangeAspect="true"/>
          </p:cNvGrpSpPr>
          <p:nvPr/>
        </p:nvGrpSpPr>
        <p:grpSpPr>
          <a:xfrm rot="0">
            <a:off x="987772" y="6096000"/>
            <a:ext cx="2381250" cy="3162300"/>
            <a:chOff x="0" y="0"/>
            <a:chExt cx="3175000" cy="4216400"/>
          </a:xfrm>
        </p:grpSpPr>
        <p:sp>
          <p:nvSpPr>
            <p:cNvPr name="Freeform 38" id="38" descr="preencoded.png"/>
            <p:cNvSpPr/>
            <p:nvPr/>
          </p:nvSpPr>
          <p:spPr>
            <a:xfrm flipH="false" flipV="false" rot="0">
              <a:off x="0" y="0"/>
              <a:ext cx="3175000" cy="4216400"/>
            </a:xfrm>
            <a:custGeom>
              <a:avLst/>
              <a:gdLst/>
              <a:ahLst/>
              <a:cxnLst/>
              <a:rect r="r" b="b" t="t" l="l"/>
              <a:pathLst>
                <a:path h="4216400" w="3175000">
                  <a:moveTo>
                    <a:pt x="0" y="0"/>
                  </a:moveTo>
                  <a:lnTo>
                    <a:pt x="3175000" y="0"/>
                  </a:lnTo>
                  <a:lnTo>
                    <a:pt x="3175000" y="4216400"/>
                  </a:lnTo>
                  <a:lnTo>
                    <a:pt x="0" y="4216400"/>
                  </a:lnTo>
                  <a:lnTo>
                    <a:pt x="0" y="0"/>
                  </a:lnTo>
                  <a:close/>
                </a:path>
              </a:pathLst>
            </a:custGeom>
            <a:blipFill>
              <a:blip r:embed="rId5"/>
              <a:stretch>
                <a:fillRect l="0" t="0" r="0" b="0"/>
              </a:stretch>
            </a:blipFill>
          </p:spPr>
        </p:sp>
      </p:grpSp>
      <p:sp>
        <p:nvSpPr>
          <p:cNvPr name="TextBox 39" id="39"/>
          <p:cNvSpPr txBox="true"/>
          <p:nvPr/>
        </p:nvSpPr>
        <p:spPr>
          <a:xfrm rot="0">
            <a:off x="-994494" y="9423201"/>
            <a:ext cx="7094487" cy="396158"/>
          </a:xfrm>
          <a:prstGeom prst="rect">
            <a:avLst/>
          </a:prstGeom>
        </p:spPr>
        <p:txBody>
          <a:bodyPr anchor="t" rtlCol="false" tIns="0" lIns="0" bIns="0" rIns="0">
            <a:spAutoFit/>
          </a:bodyPr>
          <a:lstStyle/>
          <a:p>
            <a:pPr algn="ctr">
              <a:lnSpc>
                <a:spcPts val="3345"/>
              </a:lnSpc>
            </a:pPr>
            <a:r>
              <a:rPr lang="en-US" sz="2137">
                <a:solidFill>
                  <a:srgbClr val="000000"/>
                </a:solidFill>
                <a:latin typeface="Open Sans"/>
                <a:ea typeface="Open Sans"/>
                <a:cs typeface="Open Sans"/>
                <a:sym typeface="Open Sans"/>
              </a:rPr>
              <a:t>Before Adaptive Thresholding</a:t>
            </a:r>
          </a:p>
        </p:txBody>
      </p:sp>
      <p:sp>
        <p:nvSpPr>
          <p:cNvPr name="TextBox 40" id="40"/>
          <p:cNvSpPr txBox="true"/>
          <p:nvPr/>
        </p:nvSpPr>
        <p:spPr>
          <a:xfrm rot="0">
            <a:off x="6812210" y="7074969"/>
            <a:ext cx="1228576" cy="832406"/>
          </a:xfrm>
          <a:prstGeom prst="rect">
            <a:avLst/>
          </a:prstGeom>
        </p:spPr>
        <p:txBody>
          <a:bodyPr anchor="t" rtlCol="false" tIns="0" lIns="0" bIns="0" rIns="0">
            <a:spAutoFit/>
          </a:bodyPr>
          <a:lstStyle/>
          <a:p>
            <a:pPr algn="l">
              <a:lnSpc>
                <a:spcPts val="6945"/>
              </a:lnSpc>
            </a:pPr>
            <a:r>
              <a:rPr lang="en-US" sz="4437">
                <a:solidFill>
                  <a:srgbClr val="FF0000"/>
                </a:solidFill>
                <a:latin typeface="Open Sans"/>
                <a:ea typeface="Open Sans"/>
                <a:cs typeface="Open Sans"/>
                <a:sym typeface="Open Sans"/>
              </a:rPr>
              <a:t>→</a:t>
            </a:r>
          </a:p>
        </p:txBody>
      </p:sp>
      <p:grpSp>
        <p:nvGrpSpPr>
          <p:cNvPr name="Group 41" id="41"/>
          <p:cNvGrpSpPr>
            <a:grpSpLocks noChangeAspect="true"/>
          </p:cNvGrpSpPr>
          <p:nvPr/>
        </p:nvGrpSpPr>
        <p:grpSpPr>
          <a:xfrm rot="0">
            <a:off x="11483974" y="6237810"/>
            <a:ext cx="2381250" cy="3162300"/>
            <a:chOff x="0" y="0"/>
            <a:chExt cx="3175000" cy="4216400"/>
          </a:xfrm>
        </p:grpSpPr>
        <p:sp>
          <p:nvSpPr>
            <p:cNvPr name="Freeform 42" id="42" descr="preencoded.png"/>
            <p:cNvSpPr/>
            <p:nvPr/>
          </p:nvSpPr>
          <p:spPr>
            <a:xfrm flipH="false" flipV="false" rot="0">
              <a:off x="0" y="0"/>
              <a:ext cx="3175000" cy="4216400"/>
            </a:xfrm>
            <a:custGeom>
              <a:avLst/>
              <a:gdLst/>
              <a:ahLst/>
              <a:cxnLst/>
              <a:rect r="r" b="b" t="t" l="l"/>
              <a:pathLst>
                <a:path h="4216400" w="3175000">
                  <a:moveTo>
                    <a:pt x="0" y="0"/>
                  </a:moveTo>
                  <a:lnTo>
                    <a:pt x="3175000" y="0"/>
                  </a:lnTo>
                  <a:lnTo>
                    <a:pt x="3175000" y="4216400"/>
                  </a:lnTo>
                  <a:lnTo>
                    <a:pt x="0" y="4216400"/>
                  </a:lnTo>
                  <a:lnTo>
                    <a:pt x="0" y="0"/>
                  </a:lnTo>
                  <a:close/>
                </a:path>
              </a:pathLst>
            </a:custGeom>
            <a:blipFill>
              <a:blip r:embed="rId6"/>
              <a:stretch>
                <a:fillRect l="0" t="0" r="0" b="0"/>
              </a:stretch>
            </a:blipFill>
          </p:spPr>
        </p:sp>
      </p:grpSp>
      <p:sp>
        <p:nvSpPr>
          <p:cNvPr name="TextBox 43" id="43"/>
          <p:cNvSpPr txBox="true"/>
          <p:nvPr/>
        </p:nvSpPr>
        <p:spPr>
          <a:xfrm rot="0">
            <a:off x="9127356" y="9423201"/>
            <a:ext cx="7094487" cy="396158"/>
          </a:xfrm>
          <a:prstGeom prst="rect">
            <a:avLst/>
          </a:prstGeom>
        </p:spPr>
        <p:txBody>
          <a:bodyPr anchor="t" rtlCol="false" tIns="0" lIns="0" bIns="0" rIns="0">
            <a:spAutoFit/>
          </a:bodyPr>
          <a:lstStyle/>
          <a:p>
            <a:pPr algn="ctr">
              <a:lnSpc>
                <a:spcPts val="3345"/>
              </a:lnSpc>
            </a:pPr>
            <a:r>
              <a:rPr lang="en-US" sz="2137">
                <a:solidFill>
                  <a:srgbClr val="000000"/>
                </a:solidFill>
                <a:latin typeface="Open Sans"/>
                <a:ea typeface="Open Sans"/>
                <a:cs typeface="Open Sans"/>
                <a:sym typeface="Open Sans"/>
              </a:rPr>
              <a:t>After Adaptive Thresholding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92238" y="1078706"/>
            <a:ext cx="12490549" cy="772120"/>
          </a:xfrm>
          <a:prstGeom prst="rect">
            <a:avLst/>
          </a:prstGeom>
        </p:spPr>
        <p:txBody>
          <a:bodyPr anchor="t" rtlCol="false" tIns="0" lIns="0" bIns="0" rIns="0">
            <a:spAutoFit/>
          </a:bodyPr>
          <a:lstStyle/>
          <a:p>
            <a:pPr algn="l">
              <a:lnSpc>
                <a:spcPts val="5874"/>
              </a:lnSpc>
            </a:pPr>
            <a:r>
              <a:rPr lang="en-US" sz="4687">
                <a:solidFill>
                  <a:srgbClr val="403CCF"/>
                </a:solidFill>
                <a:latin typeface="Libre Baskerville"/>
                <a:ea typeface="Libre Baskerville"/>
                <a:cs typeface="Libre Baskerville"/>
                <a:sym typeface="Libre Baskerville"/>
              </a:rPr>
              <a:t>Toán Tử Hình Thái Học (CLOSE/OPEN)</a:t>
            </a:r>
          </a:p>
        </p:txBody>
      </p:sp>
      <p:sp>
        <p:nvSpPr>
          <p:cNvPr name="TextBox 7" id="7"/>
          <p:cNvSpPr txBox="true"/>
          <p:nvPr/>
        </p:nvSpPr>
        <p:spPr>
          <a:xfrm rot="0">
            <a:off x="992238" y="2256532"/>
            <a:ext cx="16303526" cy="847130"/>
          </a:xfrm>
          <a:prstGeom prst="rect">
            <a:avLst/>
          </a:prstGeom>
        </p:spPr>
        <p:txBody>
          <a:bodyPr anchor="t" rtlCol="false" tIns="0" lIns="0" bIns="0" rIns="0">
            <a:spAutoFit/>
          </a:bodyPr>
          <a:lstStyle/>
          <a:p>
            <a:pPr algn="l">
              <a:lnSpc>
                <a:spcPts val="3000"/>
              </a:lnSpc>
            </a:pPr>
            <a:r>
              <a:rPr lang="en-US" sz="1874">
                <a:solidFill>
                  <a:srgbClr val="000000"/>
                </a:solidFill>
                <a:latin typeface="Open Sans"/>
                <a:ea typeface="Open Sans"/>
                <a:cs typeface="Open Sans"/>
                <a:sym typeface="Open Sans"/>
              </a:rPr>
              <a:t>Các toán tử hình thái học (Morphology Operations) đóng vai trò quan trọng trong việc tinh chỉnh hình dạng đối tượng sau khi nhị phân hóa, giúp loại bỏ nhiễu, nối liền các vùng bị đứt đoạn và chuẩn bị dữ liệu tốt hơn cho CNN.</a:t>
            </a:r>
          </a:p>
        </p:txBody>
      </p:sp>
      <p:grpSp>
        <p:nvGrpSpPr>
          <p:cNvPr name="Group 8" id="8"/>
          <p:cNvGrpSpPr/>
          <p:nvPr/>
        </p:nvGrpSpPr>
        <p:grpSpPr>
          <a:xfrm rot="0">
            <a:off x="977950" y="3360390"/>
            <a:ext cx="5302449" cy="4162722"/>
            <a:chOff x="0" y="0"/>
            <a:chExt cx="7069932" cy="5550297"/>
          </a:xfrm>
        </p:grpSpPr>
        <p:sp>
          <p:nvSpPr>
            <p:cNvPr name="Freeform 9" id="9"/>
            <p:cNvSpPr/>
            <p:nvPr/>
          </p:nvSpPr>
          <p:spPr>
            <a:xfrm flipH="false" flipV="false" rot="0">
              <a:off x="19050" y="19050"/>
              <a:ext cx="7031863" cy="5512181"/>
            </a:xfrm>
            <a:custGeom>
              <a:avLst/>
              <a:gdLst/>
              <a:ahLst/>
              <a:cxnLst/>
              <a:rect r="r" b="b" t="t" l="l"/>
              <a:pathLst>
                <a:path h="5512181" w="7031863">
                  <a:moveTo>
                    <a:pt x="0" y="182880"/>
                  </a:moveTo>
                  <a:cubicBezTo>
                    <a:pt x="0" y="81915"/>
                    <a:pt x="82042" y="0"/>
                    <a:pt x="183134" y="0"/>
                  </a:cubicBezTo>
                  <a:lnTo>
                    <a:pt x="6848729" y="0"/>
                  </a:lnTo>
                  <a:cubicBezTo>
                    <a:pt x="6949948" y="0"/>
                    <a:pt x="7031863" y="81915"/>
                    <a:pt x="7031863" y="182880"/>
                  </a:cubicBezTo>
                  <a:lnTo>
                    <a:pt x="7031863" y="5329301"/>
                  </a:lnTo>
                  <a:cubicBezTo>
                    <a:pt x="7031863" y="5430266"/>
                    <a:pt x="6949822" y="5512181"/>
                    <a:pt x="6848729" y="5512181"/>
                  </a:cubicBezTo>
                  <a:lnTo>
                    <a:pt x="183134" y="5512181"/>
                  </a:lnTo>
                  <a:cubicBezTo>
                    <a:pt x="81915" y="5512181"/>
                    <a:pt x="0" y="5430266"/>
                    <a:pt x="0" y="5329301"/>
                  </a:cubicBezTo>
                  <a:close/>
                </a:path>
              </a:pathLst>
            </a:custGeom>
            <a:solidFill>
              <a:srgbClr val="FBFAFF"/>
            </a:solidFill>
            <a:ln w="12700">
              <a:solidFill>
                <a:srgbClr val="000000"/>
              </a:solidFill>
            </a:ln>
          </p:spPr>
        </p:sp>
        <p:sp>
          <p:nvSpPr>
            <p:cNvPr name="Freeform 10" id="10"/>
            <p:cNvSpPr/>
            <p:nvPr/>
          </p:nvSpPr>
          <p:spPr>
            <a:xfrm flipH="false" flipV="false" rot="0">
              <a:off x="0" y="0"/>
              <a:ext cx="7069963" cy="5550281"/>
            </a:xfrm>
            <a:custGeom>
              <a:avLst/>
              <a:gdLst/>
              <a:ahLst/>
              <a:cxnLst/>
              <a:rect r="r" b="b" t="t" l="l"/>
              <a:pathLst>
                <a:path h="5550281" w="7069963">
                  <a:moveTo>
                    <a:pt x="0" y="201930"/>
                  </a:moveTo>
                  <a:cubicBezTo>
                    <a:pt x="0" y="90424"/>
                    <a:pt x="90551" y="0"/>
                    <a:pt x="202184" y="0"/>
                  </a:cubicBezTo>
                  <a:lnTo>
                    <a:pt x="6867779" y="0"/>
                  </a:lnTo>
                  <a:lnTo>
                    <a:pt x="6867779" y="19050"/>
                  </a:lnTo>
                  <a:lnTo>
                    <a:pt x="6867779" y="0"/>
                  </a:lnTo>
                  <a:cubicBezTo>
                    <a:pt x="6979412" y="0"/>
                    <a:pt x="7069963" y="90424"/>
                    <a:pt x="7069963" y="201930"/>
                  </a:cubicBezTo>
                  <a:lnTo>
                    <a:pt x="7050913" y="201930"/>
                  </a:lnTo>
                  <a:lnTo>
                    <a:pt x="7069963" y="201930"/>
                  </a:lnTo>
                  <a:lnTo>
                    <a:pt x="7069963" y="5348351"/>
                  </a:lnTo>
                  <a:lnTo>
                    <a:pt x="7050913" y="5348351"/>
                  </a:lnTo>
                  <a:lnTo>
                    <a:pt x="7069963" y="5348351"/>
                  </a:lnTo>
                  <a:cubicBezTo>
                    <a:pt x="7069963" y="5459857"/>
                    <a:pt x="6979412" y="5550281"/>
                    <a:pt x="6867779" y="5550281"/>
                  </a:cubicBezTo>
                  <a:lnTo>
                    <a:pt x="6867779" y="5531231"/>
                  </a:lnTo>
                  <a:lnTo>
                    <a:pt x="6867779" y="5550281"/>
                  </a:lnTo>
                  <a:lnTo>
                    <a:pt x="202184" y="5550281"/>
                  </a:lnTo>
                  <a:lnTo>
                    <a:pt x="202184" y="5531231"/>
                  </a:lnTo>
                  <a:lnTo>
                    <a:pt x="202184" y="5550281"/>
                  </a:lnTo>
                  <a:cubicBezTo>
                    <a:pt x="90551" y="5550281"/>
                    <a:pt x="0" y="5459857"/>
                    <a:pt x="0" y="5348351"/>
                  </a:cubicBezTo>
                  <a:lnTo>
                    <a:pt x="0" y="201930"/>
                  </a:lnTo>
                  <a:lnTo>
                    <a:pt x="19050" y="201930"/>
                  </a:lnTo>
                  <a:lnTo>
                    <a:pt x="0" y="201930"/>
                  </a:lnTo>
                  <a:moveTo>
                    <a:pt x="38100" y="201930"/>
                  </a:moveTo>
                  <a:lnTo>
                    <a:pt x="38100" y="5348351"/>
                  </a:lnTo>
                  <a:lnTo>
                    <a:pt x="19050" y="5348351"/>
                  </a:lnTo>
                  <a:lnTo>
                    <a:pt x="38100" y="5348351"/>
                  </a:lnTo>
                  <a:cubicBezTo>
                    <a:pt x="38100" y="5438775"/>
                    <a:pt x="111506" y="5512181"/>
                    <a:pt x="202184" y="5512181"/>
                  </a:cubicBezTo>
                  <a:lnTo>
                    <a:pt x="6867779" y="5512181"/>
                  </a:lnTo>
                  <a:cubicBezTo>
                    <a:pt x="6958457" y="5512181"/>
                    <a:pt x="7031863" y="5438775"/>
                    <a:pt x="7031863" y="5348351"/>
                  </a:cubicBezTo>
                  <a:lnTo>
                    <a:pt x="7031863" y="201930"/>
                  </a:lnTo>
                  <a:cubicBezTo>
                    <a:pt x="7031863" y="111506"/>
                    <a:pt x="6958457" y="38100"/>
                    <a:pt x="6867779" y="38100"/>
                  </a:cubicBezTo>
                  <a:lnTo>
                    <a:pt x="202184" y="38100"/>
                  </a:lnTo>
                  <a:lnTo>
                    <a:pt x="202184" y="19050"/>
                  </a:lnTo>
                  <a:lnTo>
                    <a:pt x="202184" y="38100"/>
                  </a:lnTo>
                  <a:cubicBezTo>
                    <a:pt x="111506" y="38100"/>
                    <a:pt x="38100" y="111506"/>
                    <a:pt x="38100" y="201930"/>
                  </a:cubicBezTo>
                  <a:close/>
                </a:path>
              </a:pathLst>
            </a:custGeom>
            <a:solidFill>
              <a:srgbClr val="D0CED9"/>
            </a:solidFill>
            <a:ln w="12700">
              <a:solidFill>
                <a:srgbClr val="000000"/>
              </a:solidFill>
            </a:ln>
          </p:spPr>
        </p:sp>
      </p:grpSp>
      <p:grpSp>
        <p:nvGrpSpPr>
          <p:cNvPr name="Group 11" id="11"/>
          <p:cNvGrpSpPr>
            <a:grpSpLocks noChangeAspect="true"/>
          </p:cNvGrpSpPr>
          <p:nvPr/>
        </p:nvGrpSpPr>
        <p:grpSpPr>
          <a:xfrm rot="0">
            <a:off x="963662" y="3374677"/>
            <a:ext cx="114300" cy="4134147"/>
            <a:chOff x="0" y="0"/>
            <a:chExt cx="152400" cy="5512197"/>
          </a:xfrm>
        </p:grpSpPr>
        <p:sp>
          <p:nvSpPr>
            <p:cNvPr name="Freeform 12" id="12" descr="preencoded.png"/>
            <p:cNvSpPr/>
            <p:nvPr/>
          </p:nvSpPr>
          <p:spPr>
            <a:xfrm flipH="false" flipV="false" rot="0">
              <a:off x="0" y="0"/>
              <a:ext cx="152400" cy="5512181"/>
            </a:xfrm>
            <a:custGeom>
              <a:avLst/>
              <a:gdLst/>
              <a:ahLst/>
              <a:cxnLst/>
              <a:rect r="r" b="b" t="t" l="l"/>
              <a:pathLst>
                <a:path h="5512181" w="152400">
                  <a:moveTo>
                    <a:pt x="0" y="0"/>
                  </a:moveTo>
                  <a:lnTo>
                    <a:pt x="152400" y="0"/>
                  </a:lnTo>
                  <a:lnTo>
                    <a:pt x="152400" y="5512181"/>
                  </a:lnTo>
                  <a:lnTo>
                    <a:pt x="0" y="5512181"/>
                  </a:lnTo>
                  <a:lnTo>
                    <a:pt x="0" y="0"/>
                  </a:lnTo>
                  <a:close/>
                </a:path>
              </a:pathLst>
            </a:custGeom>
            <a:blipFill>
              <a:blip r:embed="rId3"/>
              <a:stretch>
                <a:fillRect l="-3" t="0" r="-3" b="0"/>
              </a:stretch>
            </a:blipFill>
          </p:spPr>
        </p:sp>
      </p:grpSp>
      <p:sp>
        <p:nvSpPr>
          <p:cNvPr name="TextBox 13" id="13"/>
          <p:cNvSpPr txBox="true"/>
          <p:nvPr/>
        </p:nvSpPr>
        <p:spPr>
          <a:xfrm rot="0">
            <a:off x="1347490" y="3634680"/>
            <a:ext cx="4649092" cy="360363"/>
          </a:xfrm>
          <a:prstGeom prst="rect">
            <a:avLst/>
          </a:prstGeom>
        </p:spPr>
        <p:txBody>
          <a:bodyPr anchor="t" rtlCol="false" tIns="0" lIns="0" bIns="0" rIns="0">
            <a:spAutoFit/>
          </a:bodyPr>
          <a:lstStyle/>
          <a:p>
            <a:pPr algn="l">
              <a:lnSpc>
                <a:spcPts val="2937"/>
              </a:lnSpc>
            </a:pPr>
            <a:r>
              <a:rPr lang="en-US" sz="2312">
                <a:solidFill>
                  <a:srgbClr val="000000"/>
                </a:solidFill>
                <a:latin typeface="Libre Baskerville"/>
                <a:ea typeface="Libre Baskerville"/>
                <a:cs typeface="Libre Baskerville"/>
                <a:sym typeface="Libre Baskerville"/>
              </a:rPr>
              <a:t>1. CLOSE (Dilation -&gt; Erosion)</a:t>
            </a:r>
          </a:p>
        </p:txBody>
      </p:sp>
      <p:sp>
        <p:nvSpPr>
          <p:cNvPr name="TextBox 14" id="14"/>
          <p:cNvSpPr txBox="true"/>
          <p:nvPr/>
        </p:nvSpPr>
        <p:spPr>
          <a:xfrm rot="0">
            <a:off x="1347490" y="4465587"/>
            <a:ext cx="4649092" cy="2388989"/>
          </a:xfrm>
          <a:prstGeom prst="rect">
            <a:avLst/>
          </a:prstGeom>
        </p:spPr>
        <p:txBody>
          <a:bodyPr anchor="t" rtlCol="false" tIns="0" lIns="0" bIns="0" rIns="0">
            <a:spAutoFit/>
          </a:bodyPr>
          <a:lstStyle/>
          <a:p>
            <a:pPr algn="l">
              <a:lnSpc>
                <a:spcPts val="3000"/>
              </a:lnSpc>
            </a:pPr>
            <a:r>
              <a:rPr lang="en-US" sz="1874">
                <a:solidFill>
                  <a:srgbClr val="000000"/>
                </a:solidFill>
                <a:latin typeface="Open Sans"/>
                <a:ea typeface="Open Sans"/>
                <a:cs typeface="Open Sans"/>
                <a:sym typeface="Open Sans"/>
              </a:rPr>
              <a:t>Công dụng chính: Nối liền các nét bị gián đoạn, lấp đầy những khe hở hoặc lỗ nhỏ trong đối tượng. Quá trình Dilation làm đối tượng nở ra, sau đó Erosion làm đối tượng co lại nhưng giữ lại các kết nối mới hình thành.</a:t>
            </a:r>
          </a:p>
        </p:txBody>
      </p:sp>
      <p:grpSp>
        <p:nvGrpSpPr>
          <p:cNvPr name="Group 15" id="15"/>
          <p:cNvGrpSpPr/>
          <p:nvPr/>
        </p:nvGrpSpPr>
        <p:grpSpPr>
          <a:xfrm rot="0">
            <a:off x="6492776" y="3360390"/>
            <a:ext cx="5302449" cy="4162722"/>
            <a:chOff x="0" y="0"/>
            <a:chExt cx="7069932" cy="5550297"/>
          </a:xfrm>
        </p:grpSpPr>
        <p:sp>
          <p:nvSpPr>
            <p:cNvPr name="Freeform 16" id="16"/>
            <p:cNvSpPr/>
            <p:nvPr/>
          </p:nvSpPr>
          <p:spPr>
            <a:xfrm flipH="false" flipV="false" rot="0">
              <a:off x="19050" y="19050"/>
              <a:ext cx="7031863" cy="5512181"/>
            </a:xfrm>
            <a:custGeom>
              <a:avLst/>
              <a:gdLst/>
              <a:ahLst/>
              <a:cxnLst/>
              <a:rect r="r" b="b" t="t" l="l"/>
              <a:pathLst>
                <a:path h="5512181" w="7031863">
                  <a:moveTo>
                    <a:pt x="0" y="182880"/>
                  </a:moveTo>
                  <a:cubicBezTo>
                    <a:pt x="0" y="81915"/>
                    <a:pt x="82042" y="0"/>
                    <a:pt x="183134" y="0"/>
                  </a:cubicBezTo>
                  <a:lnTo>
                    <a:pt x="6848729" y="0"/>
                  </a:lnTo>
                  <a:cubicBezTo>
                    <a:pt x="6949948" y="0"/>
                    <a:pt x="7031863" y="81915"/>
                    <a:pt x="7031863" y="182880"/>
                  </a:cubicBezTo>
                  <a:lnTo>
                    <a:pt x="7031863" y="5329301"/>
                  </a:lnTo>
                  <a:cubicBezTo>
                    <a:pt x="7031863" y="5430266"/>
                    <a:pt x="6949822" y="5512181"/>
                    <a:pt x="6848729" y="5512181"/>
                  </a:cubicBezTo>
                  <a:lnTo>
                    <a:pt x="183134" y="5512181"/>
                  </a:lnTo>
                  <a:cubicBezTo>
                    <a:pt x="81915" y="5512181"/>
                    <a:pt x="0" y="5430266"/>
                    <a:pt x="0" y="5329301"/>
                  </a:cubicBezTo>
                  <a:close/>
                </a:path>
              </a:pathLst>
            </a:custGeom>
            <a:solidFill>
              <a:srgbClr val="FBFAFF"/>
            </a:solidFill>
            <a:ln w="12700">
              <a:solidFill>
                <a:srgbClr val="000000"/>
              </a:solidFill>
            </a:ln>
          </p:spPr>
        </p:sp>
        <p:sp>
          <p:nvSpPr>
            <p:cNvPr name="Freeform 17" id="17"/>
            <p:cNvSpPr/>
            <p:nvPr/>
          </p:nvSpPr>
          <p:spPr>
            <a:xfrm flipH="false" flipV="false" rot="0">
              <a:off x="0" y="0"/>
              <a:ext cx="7069963" cy="5550281"/>
            </a:xfrm>
            <a:custGeom>
              <a:avLst/>
              <a:gdLst/>
              <a:ahLst/>
              <a:cxnLst/>
              <a:rect r="r" b="b" t="t" l="l"/>
              <a:pathLst>
                <a:path h="5550281" w="7069963">
                  <a:moveTo>
                    <a:pt x="0" y="201930"/>
                  </a:moveTo>
                  <a:cubicBezTo>
                    <a:pt x="0" y="90424"/>
                    <a:pt x="90551" y="0"/>
                    <a:pt x="202184" y="0"/>
                  </a:cubicBezTo>
                  <a:lnTo>
                    <a:pt x="6867779" y="0"/>
                  </a:lnTo>
                  <a:lnTo>
                    <a:pt x="6867779" y="19050"/>
                  </a:lnTo>
                  <a:lnTo>
                    <a:pt x="6867779" y="0"/>
                  </a:lnTo>
                  <a:cubicBezTo>
                    <a:pt x="6979412" y="0"/>
                    <a:pt x="7069963" y="90424"/>
                    <a:pt x="7069963" y="201930"/>
                  </a:cubicBezTo>
                  <a:lnTo>
                    <a:pt x="7050913" y="201930"/>
                  </a:lnTo>
                  <a:lnTo>
                    <a:pt x="7069963" y="201930"/>
                  </a:lnTo>
                  <a:lnTo>
                    <a:pt x="7069963" y="5348351"/>
                  </a:lnTo>
                  <a:lnTo>
                    <a:pt x="7050913" y="5348351"/>
                  </a:lnTo>
                  <a:lnTo>
                    <a:pt x="7069963" y="5348351"/>
                  </a:lnTo>
                  <a:cubicBezTo>
                    <a:pt x="7069963" y="5459857"/>
                    <a:pt x="6979412" y="5550281"/>
                    <a:pt x="6867779" y="5550281"/>
                  </a:cubicBezTo>
                  <a:lnTo>
                    <a:pt x="6867779" y="5531231"/>
                  </a:lnTo>
                  <a:lnTo>
                    <a:pt x="6867779" y="5550281"/>
                  </a:lnTo>
                  <a:lnTo>
                    <a:pt x="202184" y="5550281"/>
                  </a:lnTo>
                  <a:lnTo>
                    <a:pt x="202184" y="5531231"/>
                  </a:lnTo>
                  <a:lnTo>
                    <a:pt x="202184" y="5550281"/>
                  </a:lnTo>
                  <a:cubicBezTo>
                    <a:pt x="90551" y="5550281"/>
                    <a:pt x="0" y="5459857"/>
                    <a:pt x="0" y="5348351"/>
                  </a:cubicBezTo>
                  <a:lnTo>
                    <a:pt x="0" y="201930"/>
                  </a:lnTo>
                  <a:lnTo>
                    <a:pt x="19050" y="201930"/>
                  </a:lnTo>
                  <a:lnTo>
                    <a:pt x="0" y="201930"/>
                  </a:lnTo>
                  <a:moveTo>
                    <a:pt x="38100" y="201930"/>
                  </a:moveTo>
                  <a:lnTo>
                    <a:pt x="38100" y="5348351"/>
                  </a:lnTo>
                  <a:lnTo>
                    <a:pt x="19050" y="5348351"/>
                  </a:lnTo>
                  <a:lnTo>
                    <a:pt x="38100" y="5348351"/>
                  </a:lnTo>
                  <a:cubicBezTo>
                    <a:pt x="38100" y="5438775"/>
                    <a:pt x="111506" y="5512181"/>
                    <a:pt x="202184" y="5512181"/>
                  </a:cubicBezTo>
                  <a:lnTo>
                    <a:pt x="6867779" y="5512181"/>
                  </a:lnTo>
                  <a:cubicBezTo>
                    <a:pt x="6958457" y="5512181"/>
                    <a:pt x="7031863" y="5438775"/>
                    <a:pt x="7031863" y="5348351"/>
                  </a:cubicBezTo>
                  <a:lnTo>
                    <a:pt x="7031863" y="201930"/>
                  </a:lnTo>
                  <a:cubicBezTo>
                    <a:pt x="7031863" y="111506"/>
                    <a:pt x="6958457" y="38100"/>
                    <a:pt x="6867779" y="38100"/>
                  </a:cubicBezTo>
                  <a:lnTo>
                    <a:pt x="202184" y="38100"/>
                  </a:lnTo>
                  <a:lnTo>
                    <a:pt x="202184" y="19050"/>
                  </a:lnTo>
                  <a:lnTo>
                    <a:pt x="202184" y="38100"/>
                  </a:lnTo>
                  <a:cubicBezTo>
                    <a:pt x="111506" y="38100"/>
                    <a:pt x="38100" y="111506"/>
                    <a:pt x="38100" y="201930"/>
                  </a:cubicBezTo>
                  <a:close/>
                </a:path>
              </a:pathLst>
            </a:custGeom>
            <a:solidFill>
              <a:srgbClr val="D0CED9"/>
            </a:solidFill>
            <a:ln w="12700">
              <a:solidFill>
                <a:srgbClr val="000000"/>
              </a:solidFill>
            </a:ln>
          </p:spPr>
        </p:sp>
      </p:grpSp>
      <p:grpSp>
        <p:nvGrpSpPr>
          <p:cNvPr name="Group 18" id="18"/>
          <p:cNvGrpSpPr>
            <a:grpSpLocks noChangeAspect="true"/>
          </p:cNvGrpSpPr>
          <p:nvPr/>
        </p:nvGrpSpPr>
        <p:grpSpPr>
          <a:xfrm rot="0">
            <a:off x="6478489" y="3374677"/>
            <a:ext cx="114300" cy="4134147"/>
            <a:chOff x="0" y="0"/>
            <a:chExt cx="152400" cy="5512197"/>
          </a:xfrm>
        </p:grpSpPr>
        <p:sp>
          <p:nvSpPr>
            <p:cNvPr name="Freeform 19" id="19" descr="preencoded.png"/>
            <p:cNvSpPr/>
            <p:nvPr/>
          </p:nvSpPr>
          <p:spPr>
            <a:xfrm flipH="false" flipV="false" rot="0">
              <a:off x="0" y="0"/>
              <a:ext cx="152400" cy="5512181"/>
            </a:xfrm>
            <a:custGeom>
              <a:avLst/>
              <a:gdLst/>
              <a:ahLst/>
              <a:cxnLst/>
              <a:rect r="r" b="b" t="t" l="l"/>
              <a:pathLst>
                <a:path h="5512181" w="152400">
                  <a:moveTo>
                    <a:pt x="0" y="0"/>
                  </a:moveTo>
                  <a:lnTo>
                    <a:pt x="152400" y="0"/>
                  </a:lnTo>
                  <a:lnTo>
                    <a:pt x="152400" y="5512181"/>
                  </a:lnTo>
                  <a:lnTo>
                    <a:pt x="0" y="5512181"/>
                  </a:lnTo>
                  <a:lnTo>
                    <a:pt x="0" y="0"/>
                  </a:lnTo>
                  <a:close/>
                </a:path>
              </a:pathLst>
            </a:custGeom>
            <a:blipFill>
              <a:blip r:embed="rId3"/>
              <a:stretch>
                <a:fillRect l="-3" t="0" r="-3" b="0"/>
              </a:stretch>
            </a:blipFill>
          </p:spPr>
        </p:sp>
      </p:grpSp>
      <p:sp>
        <p:nvSpPr>
          <p:cNvPr name="TextBox 20" id="20"/>
          <p:cNvSpPr txBox="true"/>
          <p:nvPr/>
        </p:nvSpPr>
        <p:spPr>
          <a:xfrm rot="0">
            <a:off x="6862316" y="3634680"/>
            <a:ext cx="4367808" cy="360363"/>
          </a:xfrm>
          <a:prstGeom prst="rect">
            <a:avLst/>
          </a:prstGeom>
        </p:spPr>
        <p:txBody>
          <a:bodyPr anchor="t" rtlCol="false" tIns="0" lIns="0" bIns="0" rIns="0">
            <a:spAutoFit/>
          </a:bodyPr>
          <a:lstStyle/>
          <a:p>
            <a:pPr algn="l">
              <a:lnSpc>
                <a:spcPts val="2937"/>
              </a:lnSpc>
            </a:pPr>
            <a:r>
              <a:rPr lang="en-US" sz="2312">
                <a:solidFill>
                  <a:srgbClr val="000000"/>
                </a:solidFill>
                <a:latin typeface="Libre Baskerville"/>
                <a:ea typeface="Libre Baskerville"/>
                <a:cs typeface="Libre Baskerville"/>
                <a:sym typeface="Libre Baskerville"/>
              </a:rPr>
              <a:t>2. OPEN (Erosion-&gt; Dilation)</a:t>
            </a:r>
          </a:p>
        </p:txBody>
      </p:sp>
      <p:sp>
        <p:nvSpPr>
          <p:cNvPr name="TextBox 21" id="21"/>
          <p:cNvSpPr txBox="true"/>
          <p:nvPr/>
        </p:nvSpPr>
        <p:spPr>
          <a:xfrm rot="0">
            <a:off x="6862316" y="4089052"/>
            <a:ext cx="4649092" cy="2388989"/>
          </a:xfrm>
          <a:prstGeom prst="rect">
            <a:avLst/>
          </a:prstGeom>
        </p:spPr>
        <p:txBody>
          <a:bodyPr anchor="t" rtlCol="false" tIns="0" lIns="0" bIns="0" rIns="0">
            <a:spAutoFit/>
          </a:bodyPr>
          <a:lstStyle/>
          <a:p>
            <a:pPr algn="l">
              <a:lnSpc>
                <a:spcPts val="3000"/>
              </a:lnSpc>
            </a:pPr>
            <a:r>
              <a:rPr lang="en-US" sz="1874">
                <a:solidFill>
                  <a:srgbClr val="000000"/>
                </a:solidFill>
                <a:latin typeface="Open Sans"/>
                <a:ea typeface="Open Sans"/>
                <a:cs typeface="Open Sans"/>
                <a:sym typeface="Open Sans"/>
              </a:rPr>
              <a:t>Công dụng chính: Loại bỏ nhiễu nhỏ (các đốm pixel cô lập) và làm mịn đường viền của đối tượng. Quá trình Erosion loại bỏ các nhiễu nhỏ, sau đó Dilation giúp khôi phục kích thước ban đầu nhưng không phục hồi các nhiễu đã bị loại bỏ.</a:t>
            </a:r>
          </a:p>
        </p:txBody>
      </p:sp>
      <p:sp>
        <p:nvSpPr>
          <p:cNvPr name="TextBox 22" id="22"/>
          <p:cNvSpPr txBox="true"/>
          <p:nvPr/>
        </p:nvSpPr>
        <p:spPr>
          <a:xfrm rot="0">
            <a:off x="6862316" y="6574929"/>
            <a:ext cx="4649092" cy="664369"/>
          </a:xfrm>
          <a:prstGeom prst="rect">
            <a:avLst/>
          </a:prstGeom>
        </p:spPr>
        <p:txBody>
          <a:bodyPr anchor="t" rtlCol="false" tIns="0" lIns="0" bIns="0" rIns="0">
            <a:spAutoFit/>
          </a:bodyPr>
          <a:lstStyle/>
          <a:p>
            <a:pPr algn="l">
              <a:lnSpc>
                <a:spcPts val="2375"/>
              </a:lnSpc>
            </a:pPr>
            <a:r>
              <a:rPr lang="en-US" b="true" sz="1500" i="true">
                <a:solidFill>
                  <a:srgbClr val="000000"/>
                </a:solidFill>
                <a:latin typeface="Open Sans Bold Italics"/>
                <a:ea typeface="Open Sans Bold Italics"/>
                <a:cs typeface="Open Sans Bold Italics"/>
                <a:sym typeface="Open Sans Bold Italics"/>
              </a:rPr>
              <a:t>Lưu ý:</a:t>
            </a:r>
            <a:r>
              <a:rPr lang="en-US" sz="1500" i="true">
                <a:solidFill>
                  <a:srgbClr val="000000"/>
                </a:solidFill>
                <a:latin typeface="Open Sans Italics"/>
                <a:ea typeface="Open Sans Italics"/>
                <a:cs typeface="Open Sans Italics"/>
                <a:sym typeface="Open Sans Italics"/>
              </a:rPr>
              <a:t> OPEN thường chỉ dùng cho chữ số để làm mịn, tránh làm mất chi tiết hình học quan trọng.</a:t>
            </a:r>
          </a:p>
        </p:txBody>
      </p:sp>
      <p:grpSp>
        <p:nvGrpSpPr>
          <p:cNvPr name="Group 23" id="23"/>
          <p:cNvGrpSpPr/>
          <p:nvPr/>
        </p:nvGrpSpPr>
        <p:grpSpPr>
          <a:xfrm rot="0">
            <a:off x="12007602" y="3360390"/>
            <a:ext cx="5302449" cy="4162722"/>
            <a:chOff x="0" y="0"/>
            <a:chExt cx="7069932" cy="5550297"/>
          </a:xfrm>
        </p:grpSpPr>
        <p:sp>
          <p:nvSpPr>
            <p:cNvPr name="Freeform 24" id="24"/>
            <p:cNvSpPr/>
            <p:nvPr/>
          </p:nvSpPr>
          <p:spPr>
            <a:xfrm flipH="false" flipV="false" rot="0">
              <a:off x="19050" y="19050"/>
              <a:ext cx="7031863" cy="5512181"/>
            </a:xfrm>
            <a:custGeom>
              <a:avLst/>
              <a:gdLst/>
              <a:ahLst/>
              <a:cxnLst/>
              <a:rect r="r" b="b" t="t" l="l"/>
              <a:pathLst>
                <a:path h="5512181" w="7031863">
                  <a:moveTo>
                    <a:pt x="0" y="182880"/>
                  </a:moveTo>
                  <a:cubicBezTo>
                    <a:pt x="0" y="81915"/>
                    <a:pt x="82042" y="0"/>
                    <a:pt x="183134" y="0"/>
                  </a:cubicBezTo>
                  <a:lnTo>
                    <a:pt x="6848729" y="0"/>
                  </a:lnTo>
                  <a:cubicBezTo>
                    <a:pt x="6949948" y="0"/>
                    <a:pt x="7031863" y="81915"/>
                    <a:pt x="7031863" y="182880"/>
                  </a:cubicBezTo>
                  <a:lnTo>
                    <a:pt x="7031863" y="5329301"/>
                  </a:lnTo>
                  <a:cubicBezTo>
                    <a:pt x="7031863" y="5430266"/>
                    <a:pt x="6949822" y="5512181"/>
                    <a:pt x="6848729" y="5512181"/>
                  </a:cubicBezTo>
                  <a:lnTo>
                    <a:pt x="183134" y="5512181"/>
                  </a:lnTo>
                  <a:cubicBezTo>
                    <a:pt x="81915" y="5512181"/>
                    <a:pt x="0" y="5430266"/>
                    <a:pt x="0" y="5329301"/>
                  </a:cubicBezTo>
                  <a:close/>
                </a:path>
              </a:pathLst>
            </a:custGeom>
            <a:solidFill>
              <a:srgbClr val="FBFAFF"/>
            </a:solidFill>
            <a:ln w="12700">
              <a:solidFill>
                <a:srgbClr val="000000"/>
              </a:solidFill>
            </a:ln>
          </p:spPr>
        </p:sp>
        <p:sp>
          <p:nvSpPr>
            <p:cNvPr name="Freeform 25" id="25"/>
            <p:cNvSpPr/>
            <p:nvPr/>
          </p:nvSpPr>
          <p:spPr>
            <a:xfrm flipH="false" flipV="false" rot="0">
              <a:off x="0" y="0"/>
              <a:ext cx="7069963" cy="5550281"/>
            </a:xfrm>
            <a:custGeom>
              <a:avLst/>
              <a:gdLst/>
              <a:ahLst/>
              <a:cxnLst/>
              <a:rect r="r" b="b" t="t" l="l"/>
              <a:pathLst>
                <a:path h="5550281" w="7069963">
                  <a:moveTo>
                    <a:pt x="0" y="201930"/>
                  </a:moveTo>
                  <a:cubicBezTo>
                    <a:pt x="0" y="90424"/>
                    <a:pt x="90551" y="0"/>
                    <a:pt x="202184" y="0"/>
                  </a:cubicBezTo>
                  <a:lnTo>
                    <a:pt x="6867779" y="0"/>
                  </a:lnTo>
                  <a:lnTo>
                    <a:pt x="6867779" y="19050"/>
                  </a:lnTo>
                  <a:lnTo>
                    <a:pt x="6867779" y="0"/>
                  </a:lnTo>
                  <a:cubicBezTo>
                    <a:pt x="6979412" y="0"/>
                    <a:pt x="7069963" y="90424"/>
                    <a:pt x="7069963" y="201930"/>
                  </a:cubicBezTo>
                  <a:lnTo>
                    <a:pt x="7050913" y="201930"/>
                  </a:lnTo>
                  <a:lnTo>
                    <a:pt x="7069963" y="201930"/>
                  </a:lnTo>
                  <a:lnTo>
                    <a:pt x="7069963" y="5348351"/>
                  </a:lnTo>
                  <a:lnTo>
                    <a:pt x="7050913" y="5348351"/>
                  </a:lnTo>
                  <a:lnTo>
                    <a:pt x="7069963" y="5348351"/>
                  </a:lnTo>
                  <a:cubicBezTo>
                    <a:pt x="7069963" y="5459857"/>
                    <a:pt x="6979412" y="5550281"/>
                    <a:pt x="6867779" y="5550281"/>
                  </a:cubicBezTo>
                  <a:lnTo>
                    <a:pt x="6867779" y="5531231"/>
                  </a:lnTo>
                  <a:lnTo>
                    <a:pt x="6867779" y="5550281"/>
                  </a:lnTo>
                  <a:lnTo>
                    <a:pt x="202184" y="5550281"/>
                  </a:lnTo>
                  <a:lnTo>
                    <a:pt x="202184" y="5531231"/>
                  </a:lnTo>
                  <a:lnTo>
                    <a:pt x="202184" y="5550281"/>
                  </a:lnTo>
                  <a:cubicBezTo>
                    <a:pt x="90551" y="5550281"/>
                    <a:pt x="0" y="5459857"/>
                    <a:pt x="0" y="5348351"/>
                  </a:cubicBezTo>
                  <a:lnTo>
                    <a:pt x="0" y="201930"/>
                  </a:lnTo>
                  <a:lnTo>
                    <a:pt x="19050" y="201930"/>
                  </a:lnTo>
                  <a:lnTo>
                    <a:pt x="0" y="201930"/>
                  </a:lnTo>
                  <a:moveTo>
                    <a:pt x="38100" y="201930"/>
                  </a:moveTo>
                  <a:lnTo>
                    <a:pt x="38100" y="5348351"/>
                  </a:lnTo>
                  <a:lnTo>
                    <a:pt x="19050" y="5348351"/>
                  </a:lnTo>
                  <a:lnTo>
                    <a:pt x="38100" y="5348351"/>
                  </a:lnTo>
                  <a:cubicBezTo>
                    <a:pt x="38100" y="5438775"/>
                    <a:pt x="111506" y="5512181"/>
                    <a:pt x="202184" y="5512181"/>
                  </a:cubicBezTo>
                  <a:lnTo>
                    <a:pt x="6867779" y="5512181"/>
                  </a:lnTo>
                  <a:cubicBezTo>
                    <a:pt x="6958457" y="5512181"/>
                    <a:pt x="7031863" y="5438775"/>
                    <a:pt x="7031863" y="5348351"/>
                  </a:cubicBezTo>
                  <a:lnTo>
                    <a:pt x="7031863" y="201930"/>
                  </a:lnTo>
                  <a:cubicBezTo>
                    <a:pt x="7031863" y="111506"/>
                    <a:pt x="6958457" y="38100"/>
                    <a:pt x="6867779" y="38100"/>
                  </a:cubicBezTo>
                  <a:lnTo>
                    <a:pt x="202184" y="38100"/>
                  </a:lnTo>
                  <a:lnTo>
                    <a:pt x="202184" y="19050"/>
                  </a:lnTo>
                  <a:lnTo>
                    <a:pt x="202184" y="38100"/>
                  </a:lnTo>
                  <a:cubicBezTo>
                    <a:pt x="111506" y="38100"/>
                    <a:pt x="38100" y="111506"/>
                    <a:pt x="38100" y="201930"/>
                  </a:cubicBezTo>
                  <a:close/>
                </a:path>
              </a:pathLst>
            </a:custGeom>
            <a:solidFill>
              <a:srgbClr val="D0CED9"/>
            </a:solidFill>
            <a:ln w="12700">
              <a:solidFill>
                <a:srgbClr val="000000"/>
              </a:solidFill>
            </a:ln>
          </p:spPr>
        </p:sp>
      </p:grpSp>
      <p:grpSp>
        <p:nvGrpSpPr>
          <p:cNvPr name="Group 26" id="26"/>
          <p:cNvGrpSpPr>
            <a:grpSpLocks noChangeAspect="true"/>
          </p:cNvGrpSpPr>
          <p:nvPr/>
        </p:nvGrpSpPr>
        <p:grpSpPr>
          <a:xfrm rot="0">
            <a:off x="11993315" y="3374677"/>
            <a:ext cx="114300" cy="4134147"/>
            <a:chOff x="0" y="0"/>
            <a:chExt cx="152400" cy="5512197"/>
          </a:xfrm>
        </p:grpSpPr>
        <p:sp>
          <p:nvSpPr>
            <p:cNvPr name="Freeform 27" id="27" descr="preencoded.png"/>
            <p:cNvSpPr/>
            <p:nvPr/>
          </p:nvSpPr>
          <p:spPr>
            <a:xfrm flipH="false" flipV="false" rot="0">
              <a:off x="0" y="0"/>
              <a:ext cx="152400" cy="5512181"/>
            </a:xfrm>
            <a:custGeom>
              <a:avLst/>
              <a:gdLst/>
              <a:ahLst/>
              <a:cxnLst/>
              <a:rect r="r" b="b" t="t" l="l"/>
              <a:pathLst>
                <a:path h="5512181" w="152400">
                  <a:moveTo>
                    <a:pt x="0" y="0"/>
                  </a:moveTo>
                  <a:lnTo>
                    <a:pt x="152400" y="0"/>
                  </a:lnTo>
                  <a:lnTo>
                    <a:pt x="152400" y="5512181"/>
                  </a:lnTo>
                  <a:lnTo>
                    <a:pt x="0" y="5512181"/>
                  </a:lnTo>
                  <a:lnTo>
                    <a:pt x="0" y="0"/>
                  </a:lnTo>
                  <a:close/>
                </a:path>
              </a:pathLst>
            </a:custGeom>
            <a:blipFill>
              <a:blip r:embed="rId3"/>
              <a:stretch>
                <a:fillRect l="-3" t="0" r="-3" b="0"/>
              </a:stretch>
            </a:blipFill>
          </p:spPr>
        </p:sp>
      </p:grpSp>
      <p:sp>
        <p:nvSpPr>
          <p:cNvPr name="TextBox 28" id="28"/>
          <p:cNvSpPr txBox="true"/>
          <p:nvPr/>
        </p:nvSpPr>
        <p:spPr>
          <a:xfrm rot="0">
            <a:off x="12377142" y="3634680"/>
            <a:ext cx="4503836" cy="386060"/>
          </a:xfrm>
          <a:prstGeom prst="rect">
            <a:avLst/>
          </a:prstGeom>
        </p:spPr>
        <p:txBody>
          <a:bodyPr anchor="t" rtlCol="false" tIns="0" lIns="0" bIns="0" rIns="0">
            <a:spAutoFit/>
          </a:bodyPr>
          <a:lstStyle/>
          <a:p>
            <a:pPr algn="l">
              <a:lnSpc>
                <a:spcPts val="2937"/>
              </a:lnSpc>
            </a:pPr>
            <a:r>
              <a:rPr lang="en-US" sz="2312">
                <a:solidFill>
                  <a:srgbClr val="000000"/>
                </a:solidFill>
                <a:latin typeface="Libre Baskerville"/>
                <a:ea typeface="Libre Baskerville"/>
                <a:cs typeface="Libre Baskerville"/>
                <a:sym typeface="Libre Baskerville"/>
              </a:rPr>
              <a:t>Tối ưu quan trọng (Hình học)</a:t>
            </a:r>
          </a:p>
        </p:txBody>
      </p:sp>
      <p:sp>
        <p:nvSpPr>
          <p:cNvPr name="TextBox 29" id="29"/>
          <p:cNvSpPr txBox="true"/>
          <p:nvPr/>
        </p:nvSpPr>
        <p:spPr>
          <a:xfrm rot="0">
            <a:off x="12377142" y="4089052"/>
            <a:ext cx="4649092" cy="2774454"/>
          </a:xfrm>
          <a:prstGeom prst="rect">
            <a:avLst/>
          </a:prstGeom>
        </p:spPr>
        <p:txBody>
          <a:bodyPr anchor="t" rtlCol="false" tIns="0" lIns="0" bIns="0" rIns="0">
            <a:spAutoFit/>
          </a:bodyPr>
          <a:lstStyle/>
          <a:p>
            <a:pPr algn="l">
              <a:lnSpc>
                <a:spcPts val="3000"/>
              </a:lnSpc>
            </a:pPr>
            <a:r>
              <a:rPr lang="en-US" sz="1874">
                <a:solidFill>
                  <a:srgbClr val="000000"/>
                </a:solidFill>
                <a:latin typeface="Open Sans"/>
                <a:ea typeface="Open Sans"/>
                <a:cs typeface="Open Sans"/>
                <a:sym typeface="Open Sans"/>
              </a:rPr>
              <a:t>Để bảo toàn các góc cạnh sắc nét và hình dạng nguyên bản của hình học, chúng tôi </a:t>
            </a:r>
            <a:r>
              <a:rPr lang="en-US" b="true" sz="1874">
                <a:solidFill>
                  <a:srgbClr val="000000"/>
                </a:solidFill>
                <a:latin typeface="Open Sans Bold"/>
                <a:ea typeface="Open Sans Bold"/>
                <a:cs typeface="Open Sans Bold"/>
                <a:sym typeface="Open Sans Bold"/>
              </a:rPr>
              <a:t>chỉ áp dụng toán tử CLOSE với </a:t>
            </a:r>
            <a:r>
              <a:rPr lang="en-US" sz="1874">
                <a:solidFill>
                  <a:srgbClr val="000000"/>
                </a:solidFill>
                <a:latin typeface="Open Sans"/>
                <a:ea typeface="Open Sans"/>
                <a:cs typeface="Open Sans"/>
                <a:sym typeface="Open Sans"/>
              </a:rPr>
              <a:t>iterations=1</a:t>
            </a:r>
            <a:r>
              <a:rPr lang="en-US" b="true" sz="1874">
                <a:solidFill>
                  <a:srgbClr val="000000"/>
                </a:solidFill>
                <a:latin typeface="Open Sans Bold"/>
                <a:ea typeface="Open Sans Bold"/>
                <a:cs typeface="Open Sans Bold"/>
                <a:sym typeface="Open Sans Bold"/>
              </a:rPr>
              <a:t> và </a:t>
            </a:r>
            <a:r>
              <a:rPr lang="en-US" sz="1874">
                <a:solidFill>
                  <a:srgbClr val="000000"/>
                </a:solidFill>
                <a:latin typeface="Open Sans"/>
                <a:ea typeface="Open Sans"/>
                <a:cs typeface="Open Sans"/>
                <a:sym typeface="Open Sans"/>
              </a:rPr>
              <a:t>kernel=3x3. Việc giới hạn này giúp nối liền các đường biên bị đứt mà không làm biến dạng đáng kể các góc.</a:t>
            </a:r>
          </a:p>
        </p:txBody>
      </p:sp>
      <p:grpSp>
        <p:nvGrpSpPr>
          <p:cNvPr name="Group 30" id="30"/>
          <p:cNvGrpSpPr/>
          <p:nvPr/>
        </p:nvGrpSpPr>
        <p:grpSpPr>
          <a:xfrm rot="0">
            <a:off x="992238" y="7779841"/>
            <a:ext cx="16303526" cy="1409254"/>
            <a:chOff x="0" y="0"/>
            <a:chExt cx="21738035" cy="1879005"/>
          </a:xfrm>
        </p:grpSpPr>
        <p:sp>
          <p:nvSpPr>
            <p:cNvPr name="Freeform 31" id="31"/>
            <p:cNvSpPr/>
            <p:nvPr/>
          </p:nvSpPr>
          <p:spPr>
            <a:xfrm flipH="false" flipV="false" rot="0">
              <a:off x="0" y="0"/>
              <a:ext cx="21737955" cy="1878965"/>
            </a:xfrm>
            <a:custGeom>
              <a:avLst/>
              <a:gdLst/>
              <a:ahLst/>
              <a:cxnLst/>
              <a:rect r="r" b="b" t="t" l="l"/>
              <a:pathLst>
                <a:path h="1878965" w="21737955">
                  <a:moveTo>
                    <a:pt x="0" y="48133"/>
                  </a:moveTo>
                  <a:cubicBezTo>
                    <a:pt x="0" y="21590"/>
                    <a:pt x="21590" y="0"/>
                    <a:pt x="48133" y="0"/>
                  </a:cubicBezTo>
                  <a:lnTo>
                    <a:pt x="21689822" y="0"/>
                  </a:lnTo>
                  <a:cubicBezTo>
                    <a:pt x="21716492" y="0"/>
                    <a:pt x="21737955" y="21590"/>
                    <a:pt x="21737955" y="48133"/>
                  </a:cubicBezTo>
                  <a:lnTo>
                    <a:pt x="21737955" y="1830832"/>
                  </a:lnTo>
                  <a:cubicBezTo>
                    <a:pt x="21737955" y="1857502"/>
                    <a:pt x="21716364" y="1878965"/>
                    <a:pt x="21689822" y="1878965"/>
                  </a:cubicBezTo>
                  <a:lnTo>
                    <a:pt x="48133" y="1878965"/>
                  </a:lnTo>
                  <a:cubicBezTo>
                    <a:pt x="21463" y="1878965"/>
                    <a:pt x="0" y="1857375"/>
                    <a:pt x="0" y="1830832"/>
                  </a:cubicBezTo>
                  <a:close/>
                </a:path>
              </a:pathLst>
            </a:custGeom>
            <a:solidFill>
              <a:srgbClr val="C3C2F0"/>
            </a:solidFill>
            <a:ln w="12700">
              <a:solidFill>
                <a:srgbClr val="000000"/>
              </a:solidFill>
            </a:ln>
          </p:spPr>
        </p:sp>
      </p:grpSp>
      <p:grpSp>
        <p:nvGrpSpPr>
          <p:cNvPr name="Group 32" id="32"/>
          <p:cNvGrpSpPr>
            <a:grpSpLocks noChangeAspect="true"/>
          </p:cNvGrpSpPr>
          <p:nvPr/>
        </p:nvGrpSpPr>
        <p:grpSpPr>
          <a:xfrm rot="0">
            <a:off x="1233190" y="8155781"/>
            <a:ext cx="301229" cy="240952"/>
            <a:chOff x="0" y="0"/>
            <a:chExt cx="401638" cy="321270"/>
          </a:xfrm>
        </p:grpSpPr>
        <p:sp>
          <p:nvSpPr>
            <p:cNvPr name="Freeform 33" id="33" descr="preencoded.png"/>
            <p:cNvSpPr/>
            <p:nvPr/>
          </p:nvSpPr>
          <p:spPr>
            <a:xfrm flipH="false" flipV="false" rot="0">
              <a:off x="0" y="0"/>
              <a:ext cx="401701" cy="321310"/>
            </a:xfrm>
            <a:custGeom>
              <a:avLst/>
              <a:gdLst/>
              <a:ahLst/>
              <a:cxnLst/>
              <a:rect r="r" b="b" t="t" l="l"/>
              <a:pathLst>
                <a:path h="321310" w="401701">
                  <a:moveTo>
                    <a:pt x="0" y="0"/>
                  </a:moveTo>
                  <a:lnTo>
                    <a:pt x="401701" y="0"/>
                  </a:lnTo>
                  <a:lnTo>
                    <a:pt x="401701" y="321310"/>
                  </a:lnTo>
                  <a:lnTo>
                    <a:pt x="0" y="321310"/>
                  </a:lnTo>
                  <a:lnTo>
                    <a:pt x="0" y="0"/>
                  </a:lnTo>
                  <a:close/>
                </a:path>
              </a:pathLst>
            </a:custGeom>
            <a:blipFill>
              <a:blip r:embed="rId4"/>
              <a:stretch>
                <a:fillRect l="-1193" t="0" r="-1177" b="12"/>
              </a:stretch>
            </a:blipFill>
          </p:spPr>
        </p:sp>
      </p:grpSp>
      <p:sp>
        <p:nvSpPr>
          <p:cNvPr name="TextBox 34" id="34"/>
          <p:cNvSpPr txBox="true"/>
          <p:nvPr/>
        </p:nvSpPr>
        <p:spPr>
          <a:xfrm rot="0">
            <a:off x="1775371" y="8004721"/>
            <a:ext cx="15279440" cy="847130"/>
          </a:xfrm>
          <a:prstGeom prst="rect">
            <a:avLst/>
          </a:prstGeom>
        </p:spPr>
        <p:txBody>
          <a:bodyPr anchor="t" rtlCol="false" tIns="0" lIns="0" bIns="0" rIns="0">
            <a:spAutoFit/>
          </a:bodyPr>
          <a:lstStyle/>
          <a:p>
            <a:pPr algn="l">
              <a:lnSpc>
                <a:spcPts val="3000"/>
              </a:lnSpc>
            </a:pPr>
            <a:r>
              <a:rPr lang="en-US" sz="1874" b="true">
                <a:solidFill>
                  <a:srgbClr val="000000"/>
                </a:solidFill>
                <a:latin typeface="Open Sans Bold"/>
                <a:ea typeface="Open Sans Bold"/>
                <a:cs typeface="Open Sans Bold"/>
                <a:sym typeface="Open Sans Bold"/>
              </a:rPr>
              <a:t>Ghi chú:</a:t>
            </a:r>
            <a:r>
              <a:rPr lang="en-US" sz="1874">
                <a:solidFill>
                  <a:srgbClr val="000000"/>
                </a:solidFill>
                <a:latin typeface="Open Sans"/>
                <a:ea typeface="Open Sans"/>
                <a:cs typeface="Open Sans"/>
                <a:sym typeface="Open Sans"/>
              </a:rPr>
              <a:t> Morphology Operations cần được điều chỉnh (Fine-Tuning) cẩn thận để tránh làm tròn các góc vuông/nhọn của hình học hoặc làm biến dạng chữ số. Chi tiết hơn về Fine-Tuning sẽ được thảo luận ở Slide 16.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4F0FF"/>
            </a:solidFill>
            <a:ln w="12700">
              <a:solidFill>
                <a:srgbClr val="000000"/>
              </a:solidFill>
            </a:ln>
          </p:spPr>
        </p:sp>
      </p:grpSp>
      <p:grpSp>
        <p:nvGrpSpPr>
          <p:cNvPr name="Group 4" id="4"/>
          <p:cNvGrpSpPr/>
          <p:nvPr/>
        </p:nvGrpSpPr>
        <p:grpSpPr>
          <a:xfrm rot="0">
            <a:off x="23068" y="5805"/>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AFF"/>
            </a:solidFill>
            <a:ln w="12700">
              <a:solidFill>
                <a:srgbClr val="000000"/>
              </a:solidFill>
            </a:ln>
          </p:spPr>
        </p:sp>
      </p:grpSp>
      <p:sp>
        <p:nvSpPr>
          <p:cNvPr name="TextBox 6" id="6"/>
          <p:cNvSpPr txBox="true"/>
          <p:nvPr/>
        </p:nvSpPr>
        <p:spPr>
          <a:xfrm rot="0">
            <a:off x="909786" y="719732"/>
            <a:ext cx="8257282" cy="597200"/>
          </a:xfrm>
          <a:prstGeom prst="rect">
            <a:avLst/>
          </a:prstGeom>
        </p:spPr>
        <p:txBody>
          <a:bodyPr anchor="t" rtlCol="false" tIns="0" lIns="0" bIns="0" rIns="0">
            <a:spAutoFit/>
          </a:bodyPr>
          <a:lstStyle/>
          <a:p>
            <a:pPr algn="l">
              <a:lnSpc>
                <a:spcPts val="4747"/>
              </a:lnSpc>
            </a:pPr>
            <a:r>
              <a:rPr lang="en-US" sz="3812">
                <a:solidFill>
                  <a:srgbClr val="403CCF"/>
                </a:solidFill>
                <a:latin typeface="Libre Baskerville"/>
                <a:ea typeface="Libre Baskerville"/>
                <a:cs typeface="Libre Baskerville"/>
                <a:sym typeface="Libre Baskerville"/>
              </a:rPr>
              <a:t>Định Vị Đối Tượng (Localization)</a:t>
            </a:r>
          </a:p>
        </p:txBody>
      </p:sp>
      <p:sp>
        <p:nvSpPr>
          <p:cNvPr name="TextBox 7" id="7"/>
          <p:cNvSpPr txBox="true"/>
          <p:nvPr/>
        </p:nvSpPr>
        <p:spPr>
          <a:xfrm rot="0">
            <a:off x="909786" y="1518791"/>
            <a:ext cx="16468428" cy="402249"/>
          </a:xfrm>
          <a:prstGeom prst="rect">
            <a:avLst/>
          </a:prstGeom>
        </p:spPr>
        <p:txBody>
          <a:bodyPr anchor="t" rtlCol="false" tIns="0" lIns="0" bIns="0" rIns="0">
            <a:spAutoFit/>
          </a:bodyPr>
          <a:lstStyle/>
          <a:p>
            <a:pPr algn="l">
              <a:lnSpc>
                <a:spcPts val="3432"/>
              </a:lnSpc>
            </a:pPr>
            <a:r>
              <a:rPr lang="en-US" sz="2124">
                <a:solidFill>
                  <a:srgbClr val="000000"/>
                </a:solidFill>
                <a:latin typeface="Open Sans"/>
                <a:ea typeface="Open Sans"/>
                <a:cs typeface="Open Sans"/>
                <a:sym typeface="Open Sans"/>
              </a:rPr>
              <a:t>Contour Detection &amp; Crop</a:t>
            </a:r>
          </a:p>
        </p:txBody>
      </p:sp>
      <p:sp>
        <p:nvSpPr>
          <p:cNvPr name="TextBox 8" id="8"/>
          <p:cNvSpPr txBox="true"/>
          <p:nvPr/>
        </p:nvSpPr>
        <p:spPr>
          <a:xfrm rot="0">
            <a:off x="909786" y="2065735"/>
            <a:ext cx="16468428" cy="713166"/>
          </a:xfrm>
          <a:prstGeom prst="rect">
            <a:avLst/>
          </a:prstGeom>
        </p:spPr>
        <p:txBody>
          <a:bodyPr anchor="t" rtlCol="false" tIns="0" lIns="0" bIns="0" rIns="0">
            <a:spAutoFit/>
          </a:bodyPr>
          <a:lstStyle/>
          <a:p>
            <a:pPr algn="l">
              <a:lnSpc>
                <a:spcPts val="2934"/>
              </a:lnSpc>
            </a:pPr>
            <a:r>
              <a:rPr lang="en-US" sz="1812">
                <a:solidFill>
                  <a:srgbClr val="000000"/>
                </a:solidFill>
                <a:latin typeface="Open Sans"/>
                <a:ea typeface="Open Sans"/>
                <a:cs typeface="Open Sans"/>
                <a:sym typeface="Open Sans"/>
              </a:rPr>
              <a:t>Hai bước này giúp xác định và tách biệt chính xác các đối tượng (chữ số và hình học) khỏi nền, chuẩn bị dữ liệu đầu vào có kích thước đồng nhất cho mô hình CNN.</a:t>
            </a:r>
          </a:p>
        </p:txBody>
      </p:sp>
      <p:grpSp>
        <p:nvGrpSpPr>
          <p:cNvPr name="Group 9" id="9"/>
          <p:cNvGrpSpPr>
            <a:grpSpLocks noChangeAspect="true"/>
          </p:cNvGrpSpPr>
          <p:nvPr/>
        </p:nvGrpSpPr>
        <p:grpSpPr>
          <a:xfrm rot="0">
            <a:off x="2182630" y="2687521"/>
            <a:ext cx="4226124" cy="2366516"/>
            <a:chOff x="0" y="0"/>
            <a:chExt cx="5634832" cy="3155355"/>
          </a:xfrm>
        </p:grpSpPr>
        <p:sp>
          <p:nvSpPr>
            <p:cNvPr name="Freeform 10" id="10" descr="preencoded.png"/>
            <p:cNvSpPr/>
            <p:nvPr/>
          </p:nvSpPr>
          <p:spPr>
            <a:xfrm flipH="false" flipV="false" rot="0">
              <a:off x="0" y="0"/>
              <a:ext cx="5634863" cy="3155315"/>
            </a:xfrm>
            <a:custGeom>
              <a:avLst/>
              <a:gdLst/>
              <a:ahLst/>
              <a:cxnLst/>
              <a:rect r="r" b="b" t="t" l="l"/>
              <a:pathLst>
                <a:path h="3155315" w="5634863">
                  <a:moveTo>
                    <a:pt x="0" y="0"/>
                  </a:moveTo>
                  <a:lnTo>
                    <a:pt x="5634863" y="0"/>
                  </a:lnTo>
                  <a:lnTo>
                    <a:pt x="5634863" y="3155315"/>
                  </a:lnTo>
                  <a:lnTo>
                    <a:pt x="0" y="3155315"/>
                  </a:lnTo>
                  <a:lnTo>
                    <a:pt x="0" y="0"/>
                  </a:lnTo>
                  <a:close/>
                </a:path>
              </a:pathLst>
            </a:custGeom>
            <a:blipFill>
              <a:blip r:embed="rId3"/>
              <a:stretch>
                <a:fillRect l="-126" t="0" r="-126" b="-1"/>
              </a:stretch>
            </a:blipFill>
          </p:spPr>
        </p:sp>
      </p:grpSp>
      <p:grpSp>
        <p:nvGrpSpPr>
          <p:cNvPr name="Group 11" id="11"/>
          <p:cNvGrpSpPr>
            <a:grpSpLocks noChangeAspect="true"/>
          </p:cNvGrpSpPr>
          <p:nvPr/>
        </p:nvGrpSpPr>
        <p:grpSpPr>
          <a:xfrm rot="0">
            <a:off x="11988805" y="2537205"/>
            <a:ext cx="2123629" cy="2667149"/>
            <a:chOff x="0" y="0"/>
            <a:chExt cx="2831505" cy="3556198"/>
          </a:xfrm>
        </p:grpSpPr>
        <p:sp>
          <p:nvSpPr>
            <p:cNvPr name="Freeform 12" id="12" descr="preencoded.png"/>
            <p:cNvSpPr/>
            <p:nvPr/>
          </p:nvSpPr>
          <p:spPr>
            <a:xfrm flipH="false" flipV="false" rot="0">
              <a:off x="0" y="0"/>
              <a:ext cx="2831465" cy="3556254"/>
            </a:xfrm>
            <a:custGeom>
              <a:avLst/>
              <a:gdLst/>
              <a:ahLst/>
              <a:cxnLst/>
              <a:rect r="r" b="b" t="t" l="l"/>
              <a:pathLst>
                <a:path h="3556254" w="2831465">
                  <a:moveTo>
                    <a:pt x="0" y="0"/>
                  </a:moveTo>
                  <a:lnTo>
                    <a:pt x="2831465" y="0"/>
                  </a:lnTo>
                  <a:lnTo>
                    <a:pt x="2831465" y="3556254"/>
                  </a:lnTo>
                  <a:lnTo>
                    <a:pt x="0" y="3556254"/>
                  </a:lnTo>
                  <a:lnTo>
                    <a:pt x="0" y="0"/>
                  </a:lnTo>
                  <a:close/>
                </a:path>
              </a:pathLst>
            </a:custGeom>
            <a:blipFill>
              <a:blip r:embed="rId4"/>
              <a:stretch>
                <a:fillRect l="-13" t="0" r="-14" b="1"/>
              </a:stretch>
            </a:blipFill>
          </p:spPr>
        </p:sp>
      </p:grpSp>
      <p:grpSp>
        <p:nvGrpSpPr>
          <p:cNvPr name="Group 13" id="13"/>
          <p:cNvGrpSpPr/>
          <p:nvPr/>
        </p:nvGrpSpPr>
        <p:grpSpPr>
          <a:xfrm rot="0">
            <a:off x="900261" y="5325219"/>
            <a:ext cx="8168729" cy="3933081"/>
            <a:chOff x="0" y="0"/>
            <a:chExt cx="10891638" cy="5244108"/>
          </a:xfrm>
        </p:grpSpPr>
        <p:sp>
          <p:nvSpPr>
            <p:cNvPr name="Freeform 14" id="14"/>
            <p:cNvSpPr/>
            <p:nvPr/>
          </p:nvSpPr>
          <p:spPr>
            <a:xfrm flipH="false" flipV="false" rot="0">
              <a:off x="12700" y="17654"/>
              <a:ext cx="10866247" cy="5208856"/>
            </a:xfrm>
            <a:custGeom>
              <a:avLst/>
              <a:gdLst/>
              <a:ahLst/>
              <a:cxnLst/>
              <a:rect r="r" b="b" t="t" l="l"/>
              <a:pathLst>
                <a:path h="5208856" w="10866247">
                  <a:moveTo>
                    <a:pt x="0" y="169480"/>
                  </a:moveTo>
                  <a:cubicBezTo>
                    <a:pt x="0" y="75913"/>
                    <a:pt x="54864" y="0"/>
                    <a:pt x="122428" y="0"/>
                  </a:cubicBezTo>
                  <a:lnTo>
                    <a:pt x="10743819" y="0"/>
                  </a:lnTo>
                  <a:cubicBezTo>
                    <a:pt x="10811510" y="0"/>
                    <a:pt x="10866247" y="75913"/>
                    <a:pt x="10866247" y="169480"/>
                  </a:cubicBezTo>
                  <a:lnTo>
                    <a:pt x="10866247" y="5039376"/>
                  </a:lnTo>
                  <a:cubicBezTo>
                    <a:pt x="10866247" y="5132943"/>
                    <a:pt x="10811383" y="5208856"/>
                    <a:pt x="10743819" y="5208856"/>
                  </a:cubicBezTo>
                  <a:lnTo>
                    <a:pt x="122428" y="5208856"/>
                  </a:lnTo>
                  <a:cubicBezTo>
                    <a:pt x="54737" y="5208856"/>
                    <a:pt x="0" y="5132943"/>
                    <a:pt x="0" y="5039376"/>
                  </a:cubicBezTo>
                  <a:close/>
                </a:path>
              </a:pathLst>
            </a:custGeom>
            <a:solidFill>
              <a:srgbClr val="FBFAFF"/>
            </a:solidFill>
            <a:ln w="12700">
              <a:solidFill>
                <a:srgbClr val="000000"/>
              </a:solidFill>
            </a:ln>
          </p:spPr>
        </p:sp>
        <p:sp>
          <p:nvSpPr>
            <p:cNvPr name="Freeform 15" id="15"/>
            <p:cNvSpPr/>
            <p:nvPr/>
          </p:nvSpPr>
          <p:spPr>
            <a:xfrm flipH="false" flipV="false" rot="0">
              <a:off x="0" y="0"/>
              <a:ext cx="10891647" cy="5244149"/>
            </a:xfrm>
            <a:custGeom>
              <a:avLst/>
              <a:gdLst/>
              <a:ahLst/>
              <a:cxnLst/>
              <a:rect r="r" b="b" t="t" l="l"/>
              <a:pathLst>
                <a:path h="5244149" w="10891647">
                  <a:moveTo>
                    <a:pt x="0" y="187134"/>
                  </a:moveTo>
                  <a:cubicBezTo>
                    <a:pt x="0" y="83681"/>
                    <a:pt x="60579" y="0"/>
                    <a:pt x="135128" y="0"/>
                  </a:cubicBezTo>
                  <a:lnTo>
                    <a:pt x="10756519" y="0"/>
                  </a:lnTo>
                  <a:lnTo>
                    <a:pt x="10756519" y="17654"/>
                  </a:lnTo>
                  <a:lnTo>
                    <a:pt x="10756519" y="0"/>
                  </a:lnTo>
                  <a:cubicBezTo>
                    <a:pt x="10831068" y="0"/>
                    <a:pt x="10891647" y="83681"/>
                    <a:pt x="10891647" y="187134"/>
                  </a:cubicBezTo>
                  <a:lnTo>
                    <a:pt x="10878947" y="187134"/>
                  </a:lnTo>
                  <a:lnTo>
                    <a:pt x="10891647" y="187134"/>
                  </a:lnTo>
                  <a:lnTo>
                    <a:pt x="10891647" y="5057030"/>
                  </a:lnTo>
                  <a:lnTo>
                    <a:pt x="10878947" y="5057030"/>
                  </a:lnTo>
                  <a:lnTo>
                    <a:pt x="10891647" y="5057030"/>
                  </a:lnTo>
                  <a:cubicBezTo>
                    <a:pt x="10891647" y="5160484"/>
                    <a:pt x="10831068" y="5244149"/>
                    <a:pt x="10756519" y="5244149"/>
                  </a:cubicBezTo>
                  <a:lnTo>
                    <a:pt x="10756519" y="5226510"/>
                  </a:lnTo>
                  <a:lnTo>
                    <a:pt x="10756519" y="5244149"/>
                  </a:lnTo>
                  <a:lnTo>
                    <a:pt x="135128" y="5244149"/>
                  </a:lnTo>
                  <a:lnTo>
                    <a:pt x="135128" y="5226510"/>
                  </a:lnTo>
                  <a:lnTo>
                    <a:pt x="135128" y="5244149"/>
                  </a:lnTo>
                  <a:cubicBezTo>
                    <a:pt x="60579" y="5244148"/>
                    <a:pt x="0" y="5160307"/>
                    <a:pt x="0" y="5057030"/>
                  </a:cubicBezTo>
                  <a:lnTo>
                    <a:pt x="0" y="187134"/>
                  </a:lnTo>
                  <a:lnTo>
                    <a:pt x="12700" y="187134"/>
                  </a:lnTo>
                  <a:lnTo>
                    <a:pt x="0" y="187134"/>
                  </a:lnTo>
                  <a:moveTo>
                    <a:pt x="25400" y="187134"/>
                  </a:moveTo>
                  <a:lnTo>
                    <a:pt x="25400" y="5057030"/>
                  </a:lnTo>
                  <a:lnTo>
                    <a:pt x="12700" y="5057030"/>
                  </a:lnTo>
                  <a:lnTo>
                    <a:pt x="25400" y="5057030"/>
                  </a:lnTo>
                  <a:cubicBezTo>
                    <a:pt x="25400" y="5140887"/>
                    <a:pt x="74549" y="5208856"/>
                    <a:pt x="135128" y="5208856"/>
                  </a:cubicBezTo>
                  <a:lnTo>
                    <a:pt x="10756519" y="5208856"/>
                  </a:lnTo>
                  <a:cubicBezTo>
                    <a:pt x="10817225" y="5208856"/>
                    <a:pt x="10866247" y="5140887"/>
                    <a:pt x="10866247" y="5057030"/>
                  </a:cubicBezTo>
                  <a:lnTo>
                    <a:pt x="10866247" y="187134"/>
                  </a:lnTo>
                  <a:cubicBezTo>
                    <a:pt x="10866247" y="103277"/>
                    <a:pt x="10817098" y="35308"/>
                    <a:pt x="10756519" y="35308"/>
                  </a:cubicBezTo>
                  <a:lnTo>
                    <a:pt x="135128" y="35308"/>
                  </a:lnTo>
                  <a:lnTo>
                    <a:pt x="135128" y="17654"/>
                  </a:lnTo>
                  <a:lnTo>
                    <a:pt x="135128" y="35308"/>
                  </a:lnTo>
                  <a:cubicBezTo>
                    <a:pt x="74549" y="35308"/>
                    <a:pt x="25400" y="103277"/>
                    <a:pt x="25400" y="187134"/>
                  </a:cubicBezTo>
                  <a:close/>
                </a:path>
              </a:pathLst>
            </a:custGeom>
            <a:solidFill>
              <a:srgbClr val="D0CED9"/>
            </a:solidFill>
            <a:ln w="12700">
              <a:solidFill>
                <a:srgbClr val="000000"/>
              </a:solidFill>
            </a:ln>
          </p:spPr>
        </p:sp>
      </p:grpSp>
      <p:grpSp>
        <p:nvGrpSpPr>
          <p:cNvPr name="Group 16" id="16"/>
          <p:cNvGrpSpPr>
            <a:grpSpLocks noChangeAspect="true"/>
          </p:cNvGrpSpPr>
          <p:nvPr/>
        </p:nvGrpSpPr>
        <p:grpSpPr>
          <a:xfrm rot="0">
            <a:off x="877048" y="5325219"/>
            <a:ext cx="101295" cy="3735847"/>
            <a:chOff x="0" y="0"/>
            <a:chExt cx="101600" cy="3747095"/>
          </a:xfrm>
        </p:grpSpPr>
        <p:sp>
          <p:nvSpPr>
            <p:cNvPr name="Freeform 17" id="17" descr="preencoded.png"/>
            <p:cNvSpPr/>
            <p:nvPr/>
          </p:nvSpPr>
          <p:spPr>
            <a:xfrm flipH="false" flipV="false" rot="0">
              <a:off x="0" y="0"/>
              <a:ext cx="101600" cy="3747135"/>
            </a:xfrm>
            <a:custGeom>
              <a:avLst/>
              <a:gdLst/>
              <a:ahLst/>
              <a:cxnLst/>
              <a:rect r="r" b="b" t="t" l="l"/>
              <a:pathLst>
                <a:path h="3747135" w="101600">
                  <a:moveTo>
                    <a:pt x="0" y="0"/>
                  </a:moveTo>
                  <a:lnTo>
                    <a:pt x="101600" y="0"/>
                  </a:lnTo>
                  <a:lnTo>
                    <a:pt x="101600" y="3747135"/>
                  </a:lnTo>
                  <a:lnTo>
                    <a:pt x="0" y="3747135"/>
                  </a:lnTo>
                  <a:lnTo>
                    <a:pt x="0" y="0"/>
                  </a:lnTo>
                  <a:close/>
                </a:path>
              </a:pathLst>
            </a:custGeom>
            <a:blipFill>
              <a:blip r:embed="rId5"/>
              <a:stretch>
                <a:fillRect l="-7" t="0" r="-7" b="1"/>
              </a:stretch>
            </a:blipFill>
          </p:spPr>
        </p:sp>
      </p:grpSp>
      <p:sp>
        <p:nvSpPr>
          <p:cNvPr name="TextBox 18" id="18"/>
          <p:cNvSpPr txBox="true"/>
          <p:nvPr/>
        </p:nvSpPr>
        <p:spPr>
          <a:xfrm rot="0">
            <a:off x="1154906" y="5505827"/>
            <a:ext cx="5693866" cy="324216"/>
          </a:xfrm>
          <a:prstGeom prst="rect">
            <a:avLst/>
          </a:prstGeom>
        </p:spPr>
        <p:txBody>
          <a:bodyPr anchor="t" rtlCol="false" tIns="0" lIns="0" bIns="0" rIns="0">
            <a:spAutoFit/>
          </a:bodyPr>
          <a:lstStyle/>
          <a:p>
            <a:pPr algn="l">
              <a:lnSpc>
                <a:spcPts val="2697"/>
              </a:lnSpc>
            </a:pPr>
            <a:r>
              <a:rPr lang="en-US" sz="2124">
                <a:solidFill>
                  <a:srgbClr val="000000"/>
                </a:solidFill>
                <a:latin typeface="Libre Baskerville"/>
                <a:ea typeface="Libre Baskerville"/>
                <a:cs typeface="Libre Baskerville"/>
                <a:sym typeface="Libre Baskerville"/>
              </a:rPr>
              <a:t>6. Phát Hiện Đường Biên (Find Contours)</a:t>
            </a:r>
          </a:p>
        </p:txBody>
      </p:sp>
      <p:sp>
        <p:nvSpPr>
          <p:cNvPr name="TextBox 19" id="19"/>
          <p:cNvSpPr txBox="true"/>
          <p:nvPr/>
        </p:nvSpPr>
        <p:spPr>
          <a:xfrm rot="0">
            <a:off x="1126331" y="5930968"/>
            <a:ext cx="7716590" cy="713166"/>
          </a:xfrm>
          <a:prstGeom prst="rect">
            <a:avLst/>
          </a:prstGeom>
        </p:spPr>
        <p:txBody>
          <a:bodyPr anchor="t" rtlCol="false" tIns="0" lIns="0" bIns="0" rIns="0">
            <a:spAutoFit/>
          </a:bodyPr>
          <a:lstStyle/>
          <a:p>
            <a:pPr algn="l">
              <a:lnSpc>
                <a:spcPts val="2934"/>
              </a:lnSpc>
            </a:pPr>
            <a:r>
              <a:rPr lang="en-US" sz="1812">
                <a:solidFill>
                  <a:srgbClr val="000000"/>
                </a:solidFill>
                <a:latin typeface="Open Sans"/>
                <a:ea typeface="Open Sans"/>
                <a:cs typeface="Open Sans"/>
                <a:sym typeface="Open Sans"/>
              </a:rPr>
              <a:t>Chúng ta sử dụng hàm cv2.findContours với các tham số cụ thể để tìm kiếm các đường biên của đối tượng:</a:t>
            </a:r>
          </a:p>
        </p:txBody>
      </p:sp>
      <p:sp>
        <p:nvSpPr>
          <p:cNvPr name="TextBox 20" id="20"/>
          <p:cNvSpPr txBox="true"/>
          <p:nvPr/>
        </p:nvSpPr>
        <p:spPr>
          <a:xfrm rot="0">
            <a:off x="1126331" y="6716101"/>
            <a:ext cx="7716590" cy="1084641"/>
          </a:xfrm>
          <a:prstGeom prst="rect">
            <a:avLst/>
          </a:prstGeom>
        </p:spPr>
        <p:txBody>
          <a:bodyPr anchor="t" rtlCol="false" tIns="0" lIns="0" bIns="0" rIns="0">
            <a:spAutoFit/>
          </a:bodyPr>
          <a:lstStyle/>
          <a:p>
            <a:pPr algn="l" marL="273346" indent="-136673" lvl="1">
              <a:lnSpc>
                <a:spcPts val="2934"/>
              </a:lnSpc>
              <a:buFont typeface="Arial"/>
              <a:buChar char="•"/>
            </a:pPr>
            <a:r>
              <a:rPr lang="en-US" sz="1812">
                <a:solidFill>
                  <a:srgbClr val="000000"/>
                </a:solidFill>
                <a:latin typeface="Open Sans"/>
                <a:ea typeface="Open Sans"/>
                <a:cs typeface="Open Sans"/>
                <a:sym typeface="Open Sans"/>
              </a:rPr>
              <a:t>RETR_EXTERNAL</a:t>
            </a:r>
            <a:r>
              <a:rPr lang="en-US" b="true" sz="1812">
                <a:solidFill>
                  <a:srgbClr val="000000"/>
                </a:solidFill>
                <a:latin typeface="Open Sans Bold"/>
                <a:ea typeface="Open Sans Bold"/>
                <a:cs typeface="Open Sans Bold"/>
                <a:sym typeface="Open Sans Bold"/>
              </a:rPr>
              <a:t>:</a:t>
            </a:r>
            <a:r>
              <a:rPr lang="en-US" sz="1812">
                <a:solidFill>
                  <a:srgbClr val="000000"/>
                </a:solidFill>
                <a:latin typeface="Open Sans"/>
                <a:ea typeface="Open Sans"/>
                <a:cs typeface="Open Sans"/>
                <a:sym typeface="Open Sans"/>
              </a:rPr>
              <a:t> Chỉ trích xuất các đường biên ngoài cùng của đối tượng. Điều này giúp tránh việc phát hiện các đường biên bên trong (ví dụ: lỗ hổng trong chữ 'O') và giảm độ phức tạp.</a:t>
            </a:r>
          </a:p>
        </p:txBody>
      </p:sp>
      <p:sp>
        <p:nvSpPr>
          <p:cNvPr name="TextBox 21" id="21"/>
          <p:cNvSpPr txBox="true"/>
          <p:nvPr/>
        </p:nvSpPr>
        <p:spPr>
          <a:xfrm rot="0">
            <a:off x="1028700" y="7943617"/>
            <a:ext cx="7716590" cy="1084641"/>
          </a:xfrm>
          <a:prstGeom prst="rect">
            <a:avLst/>
          </a:prstGeom>
        </p:spPr>
        <p:txBody>
          <a:bodyPr anchor="t" rtlCol="false" tIns="0" lIns="0" bIns="0" rIns="0">
            <a:spAutoFit/>
          </a:bodyPr>
          <a:lstStyle/>
          <a:p>
            <a:pPr algn="l" marL="273346" indent="-136673" lvl="1">
              <a:lnSpc>
                <a:spcPts val="2934"/>
              </a:lnSpc>
              <a:buFont typeface="Arial"/>
              <a:buChar char="•"/>
            </a:pPr>
            <a:r>
              <a:rPr lang="en-US" sz="1812">
                <a:solidFill>
                  <a:srgbClr val="000000"/>
                </a:solidFill>
                <a:latin typeface="Open Sans"/>
                <a:ea typeface="Open Sans"/>
                <a:cs typeface="Open Sans"/>
                <a:sym typeface="Open Sans"/>
              </a:rPr>
              <a:t>CHAIN_APPROX_SIMPLE</a:t>
            </a:r>
            <a:r>
              <a:rPr lang="en-US" b="true" sz="1812">
                <a:solidFill>
                  <a:srgbClr val="000000"/>
                </a:solidFill>
                <a:latin typeface="Open Sans Bold"/>
                <a:ea typeface="Open Sans Bold"/>
                <a:cs typeface="Open Sans Bold"/>
                <a:sym typeface="Open Sans Bold"/>
              </a:rPr>
              <a:t>:</a:t>
            </a:r>
            <a:r>
              <a:rPr lang="en-US" sz="1812">
                <a:solidFill>
                  <a:srgbClr val="000000"/>
                </a:solidFill>
                <a:latin typeface="Open Sans"/>
                <a:ea typeface="Open Sans"/>
                <a:cs typeface="Open Sans"/>
                <a:sym typeface="Open Sans"/>
              </a:rPr>
              <a:t> Nén các điểm trên đường biên thành các điểm cuối của đoạn thẳng, loại bỏ các điểm thừa. Điều này giúp lưu trữ đường biên hiệu quả hơn mà vẫn giữ được hình dạng cần thiết.</a:t>
            </a:r>
          </a:p>
        </p:txBody>
      </p:sp>
      <p:grpSp>
        <p:nvGrpSpPr>
          <p:cNvPr name="Group 22" id="22"/>
          <p:cNvGrpSpPr/>
          <p:nvPr/>
        </p:nvGrpSpPr>
        <p:grpSpPr>
          <a:xfrm rot="0">
            <a:off x="9218860" y="5325219"/>
            <a:ext cx="8168879" cy="3933081"/>
            <a:chOff x="0" y="0"/>
            <a:chExt cx="10891838" cy="5244108"/>
          </a:xfrm>
        </p:grpSpPr>
        <p:sp>
          <p:nvSpPr>
            <p:cNvPr name="Freeform 23" id="23"/>
            <p:cNvSpPr/>
            <p:nvPr/>
          </p:nvSpPr>
          <p:spPr>
            <a:xfrm flipH="false" flipV="false" rot="0">
              <a:off x="12700" y="17654"/>
              <a:ext cx="10866374" cy="5208856"/>
            </a:xfrm>
            <a:custGeom>
              <a:avLst/>
              <a:gdLst/>
              <a:ahLst/>
              <a:cxnLst/>
              <a:rect r="r" b="b" t="t" l="l"/>
              <a:pathLst>
                <a:path h="5208856" w="10866374">
                  <a:moveTo>
                    <a:pt x="0" y="169480"/>
                  </a:moveTo>
                  <a:cubicBezTo>
                    <a:pt x="0" y="75913"/>
                    <a:pt x="54864" y="0"/>
                    <a:pt x="122428" y="0"/>
                  </a:cubicBezTo>
                  <a:lnTo>
                    <a:pt x="10743946" y="0"/>
                  </a:lnTo>
                  <a:cubicBezTo>
                    <a:pt x="10811637" y="0"/>
                    <a:pt x="10866374" y="75913"/>
                    <a:pt x="10866374" y="169480"/>
                  </a:cubicBezTo>
                  <a:lnTo>
                    <a:pt x="10866374" y="5039376"/>
                  </a:lnTo>
                  <a:cubicBezTo>
                    <a:pt x="10866374" y="5132943"/>
                    <a:pt x="10811510" y="5208856"/>
                    <a:pt x="10743946" y="5208856"/>
                  </a:cubicBezTo>
                  <a:lnTo>
                    <a:pt x="122428" y="5208856"/>
                  </a:lnTo>
                  <a:cubicBezTo>
                    <a:pt x="54737" y="5208856"/>
                    <a:pt x="0" y="5132943"/>
                    <a:pt x="0" y="5039376"/>
                  </a:cubicBezTo>
                  <a:close/>
                </a:path>
              </a:pathLst>
            </a:custGeom>
            <a:solidFill>
              <a:srgbClr val="FBFAFF"/>
            </a:solidFill>
            <a:ln w="12700">
              <a:solidFill>
                <a:srgbClr val="000000"/>
              </a:solidFill>
            </a:ln>
          </p:spPr>
        </p:sp>
        <p:sp>
          <p:nvSpPr>
            <p:cNvPr name="Freeform 24" id="24"/>
            <p:cNvSpPr/>
            <p:nvPr/>
          </p:nvSpPr>
          <p:spPr>
            <a:xfrm flipH="false" flipV="false" rot="0">
              <a:off x="0" y="0"/>
              <a:ext cx="10891774" cy="5244149"/>
            </a:xfrm>
            <a:custGeom>
              <a:avLst/>
              <a:gdLst/>
              <a:ahLst/>
              <a:cxnLst/>
              <a:rect r="r" b="b" t="t" l="l"/>
              <a:pathLst>
                <a:path h="5244149" w="10891774">
                  <a:moveTo>
                    <a:pt x="0" y="187134"/>
                  </a:moveTo>
                  <a:cubicBezTo>
                    <a:pt x="0" y="83681"/>
                    <a:pt x="60579" y="0"/>
                    <a:pt x="135128" y="0"/>
                  </a:cubicBezTo>
                  <a:lnTo>
                    <a:pt x="10756646" y="0"/>
                  </a:lnTo>
                  <a:lnTo>
                    <a:pt x="10756646" y="17654"/>
                  </a:lnTo>
                  <a:lnTo>
                    <a:pt x="10756646" y="0"/>
                  </a:lnTo>
                  <a:cubicBezTo>
                    <a:pt x="10831195" y="0"/>
                    <a:pt x="10891774" y="83681"/>
                    <a:pt x="10891774" y="187134"/>
                  </a:cubicBezTo>
                  <a:lnTo>
                    <a:pt x="10879074" y="187134"/>
                  </a:lnTo>
                  <a:lnTo>
                    <a:pt x="10891774" y="187134"/>
                  </a:lnTo>
                  <a:lnTo>
                    <a:pt x="10891774" y="5057030"/>
                  </a:lnTo>
                  <a:lnTo>
                    <a:pt x="10879074" y="5057030"/>
                  </a:lnTo>
                  <a:lnTo>
                    <a:pt x="10891774" y="5057030"/>
                  </a:lnTo>
                  <a:cubicBezTo>
                    <a:pt x="10891774" y="5160484"/>
                    <a:pt x="10831195" y="5244149"/>
                    <a:pt x="10756646" y="5244149"/>
                  </a:cubicBezTo>
                  <a:lnTo>
                    <a:pt x="10756646" y="5226510"/>
                  </a:lnTo>
                  <a:lnTo>
                    <a:pt x="10756646" y="5244149"/>
                  </a:lnTo>
                  <a:lnTo>
                    <a:pt x="135128" y="5244149"/>
                  </a:lnTo>
                  <a:lnTo>
                    <a:pt x="135128" y="5226510"/>
                  </a:lnTo>
                  <a:lnTo>
                    <a:pt x="135128" y="5244149"/>
                  </a:lnTo>
                  <a:cubicBezTo>
                    <a:pt x="60579" y="5244148"/>
                    <a:pt x="0" y="5160307"/>
                    <a:pt x="0" y="5057030"/>
                  </a:cubicBezTo>
                  <a:lnTo>
                    <a:pt x="0" y="187134"/>
                  </a:lnTo>
                  <a:lnTo>
                    <a:pt x="12700" y="187134"/>
                  </a:lnTo>
                  <a:lnTo>
                    <a:pt x="0" y="187134"/>
                  </a:lnTo>
                  <a:moveTo>
                    <a:pt x="25400" y="187134"/>
                  </a:moveTo>
                  <a:lnTo>
                    <a:pt x="25400" y="5057030"/>
                  </a:lnTo>
                  <a:lnTo>
                    <a:pt x="12700" y="5057030"/>
                  </a:lnTo>
                  <a:lnTo>
                    <a:pt x="25400" y="5057030"/>
                  </a:lnTo>
                  <a:cubicBezTo>
                    <a:pt x="25400" y="5140887"/>
                    <a:pt x="74549" y="5208856"/>
                    <a:pt x="135128" y="5208856"/>
                  </a:cubicBezTo>
                  <a:lnTo>
                    <a:pt x="10756646" y="5208856"/>
                  </a:lnTo>
                  <a:cubicBezTo>
                    <a:pt x="10817352" y="5208856"/>
                    <a:pt x="10866374" y="5140887"/>
                    <a:pt x="10866374" y="5057030"/>
                  </a:cubicBezTo>
                  <a:lnTo>
                    <a:pt x="10866374" y="187134"/>
                  </a:lnTo>
                  <a:cubicBezTo>
                    <a:pt x="10866374" y="103277"/>
                    <a:pt x="10817225" y="35308"/>
                    <a:pt x="10756646" y="35308"/>
                  </a:cubicBezTo>
                  <a:lnTo>
                    <a:pt x="135128" y="35308"/>
                  </a:lnTo>
                  <a:lnTo>
                    <a:pt x="135128" y="17654"/>
                  </a:lnTo>
                  <a:lnTo>
                    <a:pt x="135128" y="35308"/>
                  </a:lnTo>
                  <a:cubicBezTo>
                    <a:pt x="74549" y="35308"/>
                    <a:pt x="25400" y="103277"/>
                    <a:pt x="25400" y="187134"/>
                  </a:cubicBezTo>
                  <a:close/>
                </a:path>
              </a:pathLst>
            </a:custGeom>
            <a:solidFill>
              <a:srgbClr val="D0CED9"/>
            </a:solidFill>
            <a:ln w="12700">
              <a:solidFill>
                <a:srgbClr val="000000"/>
              </a:solidFill>
            </a:ln>
          </p:spPr>
        </p:sp>
      </p:grpSp>
      <p:grpSp>
        <p:nvGrpSpPr>
          <p:cNvPr name="Group 25" id="25"/>
          <p:cNvGrpSpPr>
            <a:grpSpLocks noChangeAspect="true"/>
          </p:cNvGrpSpPr>
          <p:nvPr/>
        </p:nvGrpSpPr>
        <p:grpSpPr>
          <a:xfrm rot="0">
            <a:off x="9209335" y="5325219"/>
            <a:ext cx="106643" cy="3933081"/>
            <a:chOff x="0" y="0"/>
            <a:chExt cx="101600" cy="3747095"/>
          </a:xfrm>
        </p:grpSpPr>
        <p:sp>
          <p:nvSpPr>
            <p:cNvPr name="Freeform 26" id="26" descr="preencoded.png"/>
            <p:cNvSpPr/>
            <p:nvPr/>
          </p:nvSpPr>
          <p:spPr>
            <a:xfrm flipH="false" flipV="false" rot="0">
              <a:off x="0" y="0"/>
              <a:ext cx="101600" cy="3747135"/>
            </a:xfrm>
            <a:custGeom>
              <a:avLst/>
              <a:gdLst/>
              <a:ahLst/>
              <a:cxnLst/>
              <a:rect r="r" b="b" t="t" l="l"/>
              <a:pathLst>
                <a:path h="3747135" w="101600">
                  <a:moveTo>
                    <a:pt x="0" y="0"/>
                  </a:moveTo>
                  <a:lnTo>
                    <a:pt x="101600" y="0"/>
                  </a:lnTo>
                  <a:lnTo>
                    <a:pt x="101600" y="3747135"/>
                  </a:lnTo>
                  <a:lnTo>
                    <a:pt x="0" y="3747135"/>
                  </a:lnTo>
                  <a:lnTo>
                    <a:pt x="0" y="0"/>
                  </a:lnTo>
                  <a:close/>
                </a:path>
              </a:pathLst>
            </a:custGeom>
            <a:blipFill>
              <a:blip r:embed="rId5"/>
              <a:stretch>
                <a:fillRect l="-7" t="0" r="-7" b="1"/>
              </a:stretch>
            </a:blipFill>
          </p:spPr>
        </p:sp>
      </p:grpSp>
      <p:sp>
        <p:nvSpPr>
          <p:cNvPr name="TextBox 27" id="27"/>
          <p:cNvSpPr txBox="true"/>
          <p:nvPr/>
        </p:nvSpPr>
        <p:spPr>
          <a:xfrm rot="0">
            <a:off x="9483265" y="5505827"/>
            <a:ext cx="6362700" cy="324216"/>
          </a:xfrm>
          <a:prstGeom prst="rect">
            <a:avLst/>
          </a:prstGeom>
        </p:spPr>
        <p:txBody>
          <a:bodyPr anchor="t" rtlCol="false" tIns="0" lIns="0" bIns="0" rIns="0">
            <a:spAutoFit/>
          </a:bodyPr>
          <a:lstStyle/>
          <a:p>
            <a:pPr algn="l">
              <a:lnSpc>
                <a:spcPts val="2697"/>
              </a:lnSpc>
            </a:pPr>
            <a:r>
              <a:rPr lang="en-US" sz="2124">
                <a:solidFill>
                  <a:srgbClr val="000000"/>
                </a:solidFill>
                <a:latin typeface="Libre Baskerville"/>
                <a:ea typeface="Libre Baskerville"/>
                <a:cs typeface="Libre Baskerville"/>
                <a:sym typeface="Libre Baskerville"/>
              </a:rPr>
              <a:t>7. Cắt &amp; Thay Đổi Kích Thước (Crop &amp; Resize)</a:t>
            </a:r>
          </a:p>
        </p:txBody>
      </p:sp>
      <p:sp>
        <p:nvSpPr>
          <p:cNvPr name="TextBox 28" id="28"/>
          <p:cNvSpPr txBox="true"/>
          <p:nvPr/>
        </p:nvSpPr>
        <p:spPr>
          <a:xfrm rot="0">
            <a:off x="9444036" y="5787498"/>
            <a:ext cx="7716739" cy="1084641"/>
          </a:xfrm>
          <a:prstGeom prst="rect">
            <a:avLst/>
          </a:prstGeom>
        </p:spPr>
        <p:txBody>
          <a:bodyPr anchor="t" rtlCol="false" tIns="0" lIns="0" bIns="0" rIns="0">
            <a:spAutoFit/>
          </a:bodyPr>
          <a:lstStyle/>
          <a:p>
            <a:pPr algn="l" marL="273346" indent="-136673" lvl="1">
              <a:lnSpc>
                <a:spcPts val="2934"/>
              </a:lnSpc>
              <a:buFont typeface="Arial"/>
              <a:buChar char="•"/>
            </a:pPr>
            <a:r>
              <a:rPr lang="en-US" b="true" sz="1812">
                <a:solidFill>
                  <a:srgbClr val="000000"/>
                </a:solidFill>
                <a:latin typeface="Open Sans Bold"/>
                <a:ea typeface="Open Sans Bold"/>
                <a:cs typeface="Open Sans Bold"/>
                <a:sym typeface="Open Sans Bold"/>
              </a:rPr>
              <a:t>Bounding Rectangle:</a:t>
            </a:r>
            <a:r>
              <a:rPr lang="en-US" sz="1812">
                <a:solidFill>
                  <a:srgbClr val="000000"/>
                </a:solidFill>
                <a:latin typeface="Open Sans"/>
                <a:ea typeface="Open Sans"/>
                <a:cs typeface="Open Sans"/>
                <a:sym typeface="Open Sans"/>
              </a:rPr>
              <a:t> Sau khi có các đường biên, chúng ta tìm hình chữ nhật nhỏ nhất (cv2.boundingRect) bao quanh mỗi đối tượng. Đây là cách hiệu quả để xác định vị trí và kích thước của từng đối tượng.</a:t>
            </a:r>
          </a:p>
        </p:txBody>
      </p:sp>
      <p:sp>
        <p:nvSpPr>
          <p:cNvPr name="TextBox 29" id="29"/>
          <p:cNvSpPr txBox="true"/>
          <p:nvPr/>
        </p:nvSpPr>
        <p:spPr>
          <a:xfrm rot="0">
            <a:off x="9445165" y="6834039"/>
            <a:ext cx="7716739" cy="341691"/>
          </a:xfrm>
          <a:prstGeom prst="rect">
            <a:avLst/>
          </a:prstGeom>
        </p:spPr>
        <p:txBody>
          <a:bodyPr anchor="t" rtlCol="false" tIns="0" lIns="0" bIns="0" rIns="0">
            <a:spAutoFit/>
          </a:bodyPr>
          <a:lstStyle/>
          <a:p>
            <a:pPr algn="l" marL="273346" indent="-136673" lvl="1">
              <a:lnSpc>
                <a:spcPts val="2934"/>
              </a:lnSpc>
              <a:buFont typeface="Arial"/>
              <a:buChar char="•"/>
            </a:pPr>
            <a:r>
              <a:rPr lang="en-US" b="true" sz="1812">
                <a:solidFill>
                  <a:srgbClr val="000000"/>
                </a:solidFill>
                <a:latin typeface="Open Sans Bold"/>
                <a:ea typeface="Open Sans Bold"/>
                <a:cs typeface="Open Sans Bold"/>
                <a:sym typeface="Open Sans Bold"/>
              </a:rPr>
              <a:t>Crop &amp; Resize:</a:t>
            </a:r>
          </a:p>
        </p:txBody>
      </p:sp>
      <p:sp>
        <p:nvSpPr>
          <p:cNvPr name="TextBox 30" id="30"/>
          <p:cNvSpPr txBox="true"/>
          <p:nvPr/>
        </p:nvSpPr>
        <p:spPr>
          <a:xfrm rot="0">
            <a:off x="9052471" y="7237298"/>
            <a:ext cx="7716739" cy="713166"/>
          </a:xfrm>
          <a:prstGeom prst="rect">
            <a:avLst/>
          </a:prstGeom>
        </p:spPr>
        <p:txBody>
          <a:bodyPr anchor="t" rtlCol="false" tIns="0" lIns="0" bIns="0" rIns="0">
            <a:spAutoFit/>
          </a:bodyPr>
          <a:lstStyle/>
          <a:p>
            <a:pPr algn="l" marL="865252" indent="-288417" lvl="2">
              <a:lnSpc>
                <a:spcPts val="2934"/>
              </a:lnSpc>
              <a:buFont typeface="Arial"/>
              <a:buChar char="⚬"/>
            </a:pPr>
            <a:r>
              <a:rPr lang="en-US" sz="1812">
                <a:solidFill>
                  <a:srgbClr val="000000"/>
                </a:solidFill>
                <a:latin typeface="Open Sans"/>
                <a:ea typeface="Open Sans"/>
                <a:cs typeface="Open Sans"/>
                <a:sym typeface="Open Sans"/>
              </a:rPr>
              <a:t>Cắt vùng ảnh (ROI - Region Of Interest) theo tọa độ của hình chữ nhật bao quanh.</a:t>
            </a:r>
          </a:p>
        </p:txBody>
      </p:sp>
      <p:sp>
        <p:nvSpPr>
          <p:cNvPr name="TextBox 31" id="31"/>
          <p:cNvSpPr txBox="true"/>
          <p:nvPr/>
        </p:nvSpPr>
        <p:spPr>
          <a:xfrm rot="0">
            <a:off x="9052471" y="7976425"/>
            <a:ext cx="7716739" cy="1084641"/>
          </a:xfrm>
          <a:prstGeom prst="rect">
            <a:avLst/>
          </a:prstGeom>
        </p:spPr>
        <p:txBody>
          <a:bodyPr anchor="t" rtlCol="false" tIns="0" lIns="0" bIns="0" rIns="0">
            <a:spAutoFit/>
          </a:bodyPr>
          <a:lstStyle/>
          <a:p>
            <a:pPr algn="l" marL="865252" indent="-288417" lvl="2">
              <a:lnSpc>
                <a:spcPts val="2934"/>
              </a:lnSpc>
              <a:buFont typeface="Arial"/>
              <a:buChar char="⚬"/>
            </a:pPr>
            <a:r>
              <a:rPr lang="en-US" sz="1812">
                <a:solidFill>
                  <a:srgbClr val="000000"/>
                </a:solidFill>
                <a:latin typeface="Open Sans"/>
                <a:ea typeface="Open Sans"/>
                <a:cs typeface="Open Sans"/>
                <a:sym typeface="Open Sans"/>
              </a:rPr>
              <a:t>Thay đổi kích thước vùng ảnh đã cắt về một kích thước chuẩn (20x20 pixel). Điều này đảm bảo tất cả các chữ số và hình học đều có cùng kích thước khi đưa vào CNN.</a:t>
            </a:r>
          </a:p>
        </p:txBody>
      </p:sp>
      <p:grpSp>
        <p:nvGrpSpPr>
          <p:cNvPr name="Group 32" id="32"/>
          <p:cNvGrpSpPr/>
          <p:nvPr/>
        </p:nvGrpSpPr>
        <p:grpSpPr>
          <a:xfrm rot="0">
            <a:off x="877048" y="9315450"/>
            <a:ext cx="16566500" cy="971550"/>
            <a:chOff x="0" y="0"/>
            <a:chExt cx="21957903" cy="1287731"/>
          </a:xfrm>
        </p:grpSpPr>
        <p:sp>
          <p:nvSpPr>
            <p:cNvPr name="Freeform 33" id="33"/>
            <p:cNvSpPr/>
            <p:nvPr/>
          </p:nvSpPr>
          <p:spPr>
            <a:xfrm flipH="false" flipV="false" rot="0">
              <a:off x="0" y="0"/>
              <a:ext cx="21957920" cy="1287668"/>
            </a:xfrm>
            <a:custGeom>
              <a:avLst/>
              <a:gdLst/>
              <a:ahLst/>
              <a:cxnLst/>
              <a:rect r="r" b="b" t="t" l="l"/>
              <a:pathLst>
                <a:path h="1287668" w="21957920">
                  <a:moveTo>
                    <a:pt x="0" y="45463"/>
                  </a:moveTo>
                  <a:cubicBezTo>
                    <a:pt x="0" y="20339"/>
                    <a:pt x="15113" y="0"/>
                    <a:pt x="33782" y="0"/>
                  </a:cubicBezTo>
                  <a:lnTo>
                    <a:pt x="21924138" y="0"/>
                  </a:lnTo>
                  <a:cubicBezTo>
                    <a:pt x="21942806" y="0"/>
                    <a:pt x="21957920" y="20339"/>
                    <a:pt x="21957920" y="45463"/>
                  </a:cubicBezTo>
                  <a:lnTo>
                    <a:pt x="21957920" y="1242205"/>
                  </a:lnTo>
                  <a:cubicBezTo>
                    <a:pt x="21957920" y="1267329"/>
                    <a:pt x="21942806" y="1287668"/>
                    <a:pt x="21924138" y="1287668"/>
                  </a:cubicBezTo>
                  <a:lnTo>
                    <a:pt x="33782" y="1287668"/>
                  </a:lnTo>
                  <a:cubicBezTo>
                    <a:pt x="15113" y="1287668"/>
                    <a:pt x="0" y="1267329"/>
                    <a:pt x="0" y="1242205"/>
                  </a:cubicBezTo>
                  <a:close/>
                </a:path>
              </a:pathLst>
            </a:custGeom>
            <a:solidFill>
              <a:srgbClr val="C3C2F0"/>
            </a:solidFill>
            <a:ln w="12700">
              <a:solidFill>
                <a:srgbClr val="000000"/>
              </a:solidFill>
            </a:ln>
          </p:spPr>
        </p:sp>
      </p:grpSp>
      <p:sp>
        <p:nvSpPr>
          <p:cNvPr name="TextBox 34" id="34"/>
          <p:cNvSpPr txBox="true"/>
          <p:nvPr/>
        </p:nvSpPr>
        <p:spPr>
          <a:xfrm rot="0">
            <a:off x="1410295" y="9377494"/>
            <a:ext cx="15750480" cy="713166"/>
          </a:xfrm>
          <a:prstGeom prst="rect">
            <a:avLst/>
          </a:prstGeom>
        </p:spPr>
        <p:txBody>
          <a:bodyPr anchor="t" rtlCol="false" tIns="0" lIns="0" bIns="0" rIns="0">
            <a:spAutoFit/>
          </a:bodyPr>
          <a:lstStyle/>
          <a:p>
            <a:pPr algn="l">
              <a:lnSpc>
                <a:spcPts val="2934"/>
              </a:lnSpc>
            </a:pPr>
            <a:r>
              <a:rPr lang="en-US" sz="1812" b="true">
                <a:solidFill>
                  <a:srgbClr val="000000"/>
                </a:solidFill>
                <a:latin typeface="Open Sans Bold"/>
                <a:ea typeface="Open Sans Bold"/>
                <a:cs typeface="Open Sans Bold"/>
                <a:sym typeface="Open Sans Bold"/>
              </a:rPr>
              <a:t>Ghi chú:</a:t>
            </a:r>
            <a:r>
              <a:rPr lang="en-US" sz="1812">
                <a:solidFill>
                  <a:srgbClr val="000000"/>
                </a:solidFill>
                <a:latin typeface="Open Sans"/>
                <a:ea typeface="Open Sans"/>
                <a:cs typeface="Open Sans"/>
                <a:sym typeface="Open Sans"/>
              </a:rPr>
              <a:t> Các bước này giống như </a:t>
            </a:r>
            <a:r>
              <a:rPr lang="en-US" sz="1812">
                <a:solidFill>
                  <a:srgbClr val="007BFF"/>
                </a:solidFill>
                <a:latin typeface="Open Sans"/>
                <a:ea typeface="Open Sans"/>
                <a:cs typeface="Open Sans"/>
                <a:sym typeface="Open Sans"/>
              </a:rPr>
              <a:t>"Cái kéo"</a:t>
            </a:r>
            <a:r>
              <a:rPr lang="en-US" sz="1812">
                <a:solidFill>
                  <a:srgbClr val="000000"/>
                </a:solidFill>
                <a:latin typeface="Open Sans"/>
                <a:ea typeface="Open Sans"/>
                <a:cs typeface="Open Sans"/>
                <a:sym typeface="Open Sans"/>
              </a:rPr>
              <a:t> thông minh, cắt bỏ toàn bộ nền thừa và chỉ giữ lại vật thể trọng tâm, sau đó điều chỉnh chúng về một kích thước đồng nhất cho mô hình học máy.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DAG5Y9WSldM</dc:identifier>
  <dcterms:modified xsi:type="dcterms:W3CDTF">2011-08-01T06:04:30Z</dcterms:modified>
  <cp:revision>1</cp:revision>
  <dc:title>HE-THONG-NHAN-DIEN-CHU-SO-VA-HINH-HOC-CNN-and-OPENCV.pptx</dc:title>
</cp:coreProperties>
</file>